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70" r:id="rId6"/>
    <p:sldId id="271" r:id="rId7"/>
    <p:sldId id="272" r:id="rId8"/>
    <p:sldId id="260" r:id="rId9"/>
    <p:sldId id="261" r:id="rId10"/>
    <p:sldId id="262" r:id="rId11"/>
    <p:sldId id="263" r:id="rId12"/>
    <p:sldId id="264" r:id="rId13"/>
    <p:sldId id="265" r:id="rId14"/>
    <p:sldId id="273" r:id="rId15"/>
    <p:sldId id="274" r:id="rId16"/>
    <p:sldId id="266" r:id="rId17"/>
    <p:sldId id="267" r:id="rId18"/>
    <p:sldId id="275" r:id="rId19"/>
    <p:sldId id="276" r:id="rId20"/>
    <p:sldId id="277" r:id="rId21"/>
    <p:sldId id="278" r:id="rId22"/>
    <p:sldId id="268" r:id="rId23"/>
    <p:sldId id="26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4" autoAdjust="0"/>
    <p:restoredTop sz="94660"/>
  </p:normalViewPr>
  <p:slideViewPr>
    <p:cSldViewPr>
      <p:cViewPr>
        <p:scale>
          <a:sx n="76" d="100"/>
          <a:sy n="76" d="100"/>
        </p:scale>
        <p:origin x="-34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34E4CA7-040C-42EB-8329-63D140FB6F8E}" type="datetimeFigureOut">
              <a:rPr lang="en-US" smtClean="0"/>
              <a:t>8/29/2012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21104A3-6E9C-4175-A9B4-BC773AA702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4E4CA7-040C-42EB-8329-63D140FB6F8E}" type="datetimeFigureOut">
              <a:rPr lang="en-US" smtClean="0"/>
              <a:t>8/29/2012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104A3-6E9C-4175-A9B4-BC773AA702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4E4CA7-040C-42EB-8329-63D140FB6F8E}" type="datetimeFigureOut">
              <a:rPr lang="en-US" smtClean="0"/>
              <a:t>8/29/2012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1104A3-6E9C-4175-A9B4-BC773AA702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34E4CA7-040C-42EB-8329-63D140FB6F8E}" type="datetimeFigureOut">
              <a:rPr lang="en-US" smtClean="0"/>
              <a:t>8/29/2012</a:t>
            </a:fld>
            <a:endParaRPr lang="en-US"/>
          </a:p>
        </p:txBody>
      </p:sp>
      <p:sp>
        <p:nvSpPr>
          <p:cNvPr id="9" name="Slide Number Placeholder 8"/>
          <p:cNvSpPr>
            <a:spLocks noGrp="1"/>
          </p:cNvSpPr>
          <p:nvPr>
            <p:ph type="sldNum" sz="quarter" idx="15"/>
          </p:nvPr>
        </p:nvSpPr>
        <p:spPr/>
        <p:txBody>
          <a:bodyPr rtlCol="0"/>
          <a:lstStyle/>
          <a:p>
            <a:fld id="{D21104A3-6E9C-4175-A9B4-BC773AA7026E}"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34E4CA7-040C-42EB-8329-63D140FB6F8E}" type="datetimeFigureOut">
              <a:rPr lang="en-US" smtClean="0"/>
              <a:t>8/29/2012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D21104A3-6E9C-4175-A9B4-BC773AA7026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34E4CA7-040C-42EB-8329-63D140FB6F8E}" type="datetimeFigureOut">
              <a:rPr lang="en-US" smtClean="0"/>
              <a:t>8/29/2012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1104A3-6E9C-4175-A9B4-BC773AA7026E}"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34E4CA7-040C-42EB-8329-63D140FB6F8E}" type="datetimeFigureOut">
              <a:rPr lang="en-US" smtClean="0"/>
              <a:t>8/29/2012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1104A3-6E9C-4175-A9B4-BC773AA7026E}"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34E4CA7-040C-42EB-8329-63D140FB6F8E}" type="datetimeFigureOut">
              <a:rPr lang="en-US" smtClean="0"/>
              <a:t>8/29/2012</a:t>
            </a:fld>
            <a:endParaRPr lang="en-US"/>
          </a:p>
        </p:txBody>
      </p:sp>
      <p:sp>
        <p:nvSpPr>
          <p:cNvPr id="7" name="Slide Number Placeholder 6"/>
          <p:cNvSpPr>
            <a:spLocks noGrp="1"/>
          </p:cNvSpPr>
          <p:nvPr>
            <p:ph type="sldNum" sz="quarter" idx="11"/>
          </p:nvPr>
        </p:nvSpPr>
        <p:spPr/>
        <p:txBody>
          <a:bodyPr rtlCol="0"/>
          <a:lstStyle/>
          <a:p>
            <a:fld id="{D21104A3-6E9C-4175-A9B4-BC773AA7026E}"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E4CA7-040C-42EB-8329-63D140FB6F8E}" type="datetimeFigureOut">
              <a:rPr lang="en-US" smtClean="0"/>
              <a:t>8/29/2012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1104A3-6E9C-4175-A9B4-BC773AA702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34E4CA7-040C-42EB-8329-63D140FB6F8E}" type="datetimeFigureOut">
              <a:rPr lang="en-US" smtClean="0"/>
              <a:t>8/29/2012</a:t>
            </a:fld>
            <a:endParaRPr lang="en-US"/>
          </a:p>
        </p:txBody>
      </p:sp>
      <p:sp>
        <p:nvSpPr>
          <p:cNvPr id="22" name="Slide Number Placeholder 21"/>
          <p:cNvSpPr>
            <a:spLocks noGrp="1"/>
          </p:cNvSpPr>
          <p:nvPr>
            <p:ph type="sldNum" sz="quarter" idx="15"/>
          </p:nvPr>
        </p:nvSpPr>
        <p:spPr/>
        <p:txBody>
          <a:bodyPr rtlCol="0"/>
          <a:lstStyle/>
          <a:p>
            <a:fld id="{D21104A3-6E9C-4175-A9B4-BC773AA7026E}"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34E4CA7-040C-42EB-8329-63D140FB6F8E}" type="datetimeFigureOut">
              <a:rPr lang="en-US" smtClean="0"/>
              <a:t>8/29/2012</a:t>
            </a:fld>
            <a:endParaRPr lang="en-US"/>
          </a:p>
        </p:txBody>
      </p:sp>
      <p:sp>
        <p:nvSpPr>
          <p:cNvPr id="18" name="Slide Number Placeholder 17"/>
          <p:cNvSpPr>
            <a:spLocks noGrp="1"/>
          </p:cNvSpPr>
          <p:nvPr>
            <p:ph type="sldNum" sz="quarter" idx="11"/>
          </p:nvPr>
        </p:nvSpPr>
        <p:spPr/>
        <p:txBody>
          <a:bodyPr rtlCol="0"/>
          <a:lstStyle/>
          <a:p>
            <a:fld id="{D21104A3-6E9C-4175-A9B4-BC773AA7026E}"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34E4CA7-040C-42EB-8329-63D140FB6F8E}" type="datetimeFigureOut">
              <a:rPr lang="en-US" smtClean="0"/>
              <a:t>8/29/2012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21104A3-6E9C-4175-A9B4-BC773AA702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Ataturk and Turkish Republic</a:t>
            </a:r>
            <a:endParaRPr lang="en-US" dirty="0"/>
          </a:p>
        </p:txBody>
      </p:sp>
      <p:sp>
        <p:nvSpPr>
          <p:cNvPr id="3" name="Subtitle 2"/>
          <p:cNvSpPr>
            <a:spLocks noGrp="1"/>
          </p:cNvSpPr>
          <p:nvPr>
            <p:ph type="subTitle" idx="1"/>
          </p:nvPr>
        </p:nvSpPr>
        <p:spPr/>
        <p:txBody>
          <a:bodyPr/>
          <a:lstStyle/>
          <a:p>
            <a:r>
              <a:rPr lang="en-AU" dirty="0" err="1" smtClean="0"/>
              <a:t>Milli</a:t>
            </a:r>
            <a:r>
              <a:rPr lang="en-AU" dirty="0" smtClean="0"/>
              <a:t> &amp; Karina</a:t>
            </a:r>
            <a:endParaRPr lang="en-US" dirty="0"/>
          </a:p>
        </p:txBody>
      </p:sp>
      <p:sp>
        <p:nvSpPr>
          <p:cNvPr id="4" name="TextBox 3"/>
          <p:cNvSpPr txBox="1"/>
          <p:nvPr/>
        </p:nvSpPr>
        <p:spPr>
          <a:xfrm>
            <a:off x="1331640" y="3284984"/>
            <a:ext cx="7488832" cy="707886"/>
          </a:xfrm>
          <a:prstGeom prst="rect">
            <a:avLst/>
          </a:prstGeom>
          <a:noFill/>
        </p:spPr>
        <p:txBody>
          <a:bodyPr wrap="square" rtlCol="0">
            <a:spAutoFit/>
          </a:bodyPr>
          <a:lstStyle/>
          <a:p>
            <a:r>
              <a:rPr lang="en-AU" sz="4000" b="1" dirty="0" smtClean="0">
                <a:solidFill>
                  <a:srgbClr val="00B050"/>
                </a:solidFill>
              </a:rPr>
              <a:t>TURKEY:</a:t>
            </a:r>
            <a:endParaRPr lang="en-US" sz="4000" b="1" dirty="0">
              <a:solidFill>
                <a:srgbClr val="00B050"/>
              </a:solidFill>
            </a:endParaRPr>
          </a:p>
        </p:txBody>
      </p:sp>
    </p:spTree>
    <p:extLst>
      <p:ext uri="{BB962C8B-B14F-4D97-AF65-F5344CB8AC3E}">
        <p14:creationId xmlns:p14="http://schemas.microsoft.com/office/powerpoint/2010/main" val="3284160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Reformism/ </a:t>
            </a:r>
            <a:r>
              <a:rPr lang="en-AU" dirty="0" err="1"/>
              <a:t>revolutionalism</a:t>
            </a:r>
            <a:endParaRPr lang="en-US" dirty="0"/>
          </a:p>
        </p:txBody>
      </p:sp>
      <p:sp>
        <p:nvSpPr>
          <p:cNvPr id="9" name="Content Placeholder 8"/>
          <p:cNvSpPr>
            <a:spLocks noGrp="1"/>
          </p:cNvSpPr>
          <p:nvPr>
            <p:ph sz="quarter" idx="2"/>
          </p:nvPr>
        </p:nvSpPr>
        <p:spPr/>
        <p:txBody>
          <a:bodyPr>
            <a:normAutofit fontScale="92500"/>
          </a:bodyPr>
          <a:lstStyle/>
          <a:p>
            <a:pPr fontAlgn="ctr"/>
            <a:r>
              <a:rPr lang="en-AU" dirty="0"/>
              <a:t>Ataturk aimed to tie in other Western European nations with </a:t>
            </a:r>
            <a:r>
              <a:rPr lang="en-AU" dirty="0" smtClean="0"/>
              <a:t>Turkey</a:t>
            </a:r>
          </a:p>
          <a:p>
            <a:pPr fontAlgn="ctr"/>
            <a:endParaRPr lang="en-AU" dirty="0"/>
          </a:p>
          <a:p>
            <a:pPr fontAlgn="ctr"/>
            <a:r>
              <a:rPr lang="en-AU" dirty="0" smtClean="0"/>
              <a:t>Used them </a:t>
            </a:r>
            <a:r>
              <a:rPr lang="en-AU" dirty="0"/>
              <a:t>as models for his progress on Turkey</a:t>
            </a:r>
          </a:p>
          <a:p>
            <a:pPr lvl="1" fontAlgn="ctr"/>
            <a:r>
              <a:rPr lang="en-AU" sz="2400" dirty="0"/>
              <a:t>The closer to European neighbours, the better </a:t>
            </a:r>
            <a:r>
              <a:rPr lang="en-AU" sz="2400" dirty="0" smtClean="0"/>
              <a:t>the life</a:t>
            </a:r>
            <a:endParaRPr lang="en-AU" dirty="0"/>
          </a:p>
          <a:p>
            <a:endParaRPr lang="en-US" dirty="0"/>
          </a:p>
        </p:txBody>
      </p:sp>
      <p:sp>
        <p:nvSpPr>
          <p:cNvPr id="11" name="Content Placeholder 10"/>
          <p:cNvSpPr>
            <a:spLocks noGrp="1"/>
          </p:cNvSpPr>
          <p:nvPr>
            <p:ph sz="quarter" idx="4"/>
          </p:nvPr>
        </p:nvSpPr>
        <p:spPr/>
        <p:txBody>
          <a:bodyPr/>
          <a:lstStyle/>
          <a:p>
            <a:r>
              <a:rPr lang="en-AU" dirty="0"/>
              <a:t>Aimed to strengthen state through establishing one ideology uniting the citizens of Turkey under a centralised model</a:t>
            </a:r>
          </a:p>
          <a:p>
            <a:endParaRPr lang="en-US" dirty="0"/>
          </a:p>
        </p:txBody>
      </p:sp>
      <p:sp>
        <p:nvSpPr>
          <p:cNvPr id="8" name="Text Placeholder 7"/>
          <p:cNvSpPr>
            <a:spLocks noGrp="1"/>
          </p:cNvSpPr>
          <p:nvPr>
            <p:ph type="body" sz="quarter" idx="1"/>
          </p:nvPr>
        </p:nvSpPr>
        <p:spPr/>
        <p:txBody>
          <a:bodyPr/>
          <a:lstStyle/>
          <a:p>
            <a:r>
              <a:rPr lang="en-AU" dirty="0" smtClean="0"/>
              <a:t>Cultural</a:t>
            </a:r>
            <a:endParaRPr lang="en-US" dirty="0"/>
          </a:p>
        </p:txBody>
      </p:sp>
      <p:sp>
        <p:nvSpPr>
          <p:cNvPr id="10" name="Text Placeholder 9"/>
          <p:cNvSpPr>
            <a:spLocks noGrp="1"/>
          </p:cNvSpPr>
          <p:nvPr>
            <p:ph type="body" sz="quarter" idx="3"/>
          </p:nvPr>
        </p:nvSpPr>
        <p:spPr/>
        <p:txBody>
          <a:bodyPr/>
          <a:lstStyle/>
          <a:p>
            <a:r>
              <a:rPr lang="en-AU" dirty="0" smtClean="0"/>
              <a:t>Political</a:t>
            </a:r>
            <a:endParaRPr lang="en-US" dirty="0"/>
          </a:p>
        </p:txBody>
      </p:sp>
    </p:spTree>
    <p:extLst>
      <p:ext uri="{BB962C8B-B14F-4D97-AF65-F5344CB8AC3E}">
        <p14:creationId xmlns:p14="http://schemas.microsoft.com/office/powerpoint/2010/main" val="12772735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Reformism/ </a:t>
            </a:r>
            <a:r>
              <a:rPr lang="en-AU" dirty="0" err="1"/>
              <a:t>revolutionalism</a:t>
            </a:r>
            <a:endParaRPr lang="en-US" dirty="0"/>
          </a:p>
        </p:txBody>
      </p:sp>
      <p:sp>
        <p:nvSpPr>
          <p:cNvPr id="8" name="Content Placeholder 7"/>
          <p:cNvSpPr>
            <a:spLocks noGrp="1"/>
          </p:cNvSpPr>
          <p:nvPr>
            <p:ph sz="quarter" idx="1"/>
          </p:nvPr>
        </p:nvSpPr>
        <p:spPr/>
        <p:txBody>
          <a:bodyPr/>
          <a:lstStyle/>
          <a:p>
            <a:pPr fontAlgn="ctr"/>
            <a:r>
              <a:rPr lang="en-AU" dirty="0"/>
              <a:t>Restricted clothing</a:t>
            </a:r>
          </a:p>
          <a:p>
            <a:pPr lvl="1" fontAlgn="ctr"/>
            <a:r>
              <a:rPr lang="en-AU" sz="2400" dirty="0"/>
              <a:t>Traditional headgear no longer worn and women discouraged from wearing the veil</a:t>
            </a:r>
            <a:endParaRPr lang="en-AU" dirty="0"/>
          </a:p>
          <a:p>
            <a:pPr lvl="1" fontAlgn="ctr"/>
            <a:r>
              <a:rPr lang="en-AU" sz="2400" dirty="0"/>
              <a:t>Encouraged to dress in similarity to the Western European style</a:t>
            </a:r>
            <a:endParaRPr lang="en-AU" dirty="0"/>
          </a:p>
          <a:p>
            <a:pPr lvl="1" fontAlgn="ctr"/>
            <a:r>
              <a:rPr lang="en-AU" sz="2400" dirty="0"/>
              <a:t>Politically, it successfully stopped the regional and ethnical differences in the country</a:t>
            </a:r>
            <a:endParaRPr lang="en-AU" dirty="0"/>
          </a:p>
          <a:p>
            <a:endParaRPr lang="en-AU" dirty="0" smtClean="0"/>
          </a:p>
          <a:p>
            <a:endParaRPr lang="en-US" dirty="0"/>
          </a:p>
        </p:txBody>
      </p:sp>
    </p:spTree>
    <p:extLst>
      <p:ext uri="{BB962C8B-B14F-4D97-AF65-F5344CB8AC3E}">
        <p14:creationId xmlns:p14="http://schemas.microsoft.com/office/powerpoint/2010/main" val="3404004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Reformism/ </a:t>
            </a:r>
            <a:r>
              <a:rPr lang="en-AU" dirty="0" err="1"/>
              <a:t>revolutionalism</a:t>
            </a:r>
            <a:endParaRPr lang="en-US" dirty="0"/>
          </a:p>
        </p:txBody>
      </p:sp>
      <p:sp>
        <p:nvSpPr>
          <p:cNvPr id="3" name="Content Placeholder 2"/>
          <p:cNvSpPr>
            <a:spLocks noGrp="1"/>
          </p:cNvSpPr>
          <p:nvPr>
            <p:ph sz="quarter" idx="1"/>
          </p:nvPr>
        </p:nvSpPr>
        <p:spPr/>
        <p:txBody>
          <a:bodyPr>
            <a:normAutofit/>
          </a:bodyPr>
          <a:lstStyle/>
          <a:p>
            <a:pPr fontAlgn="ctr"/>
            <a:r>
              <a:rPr lang="en-AU" dirty="0"/>
              <a:t>E.g. the Kurdish (</a:t>
            </a:r>
            <a:r>
              <a:rPr lang="en-AU" dirty="0" err="1"/>
              <a:t>Iranic</a:t>
            </a:r>
            <a:r>
              <a:rPr lang="en-AU" dirty="0"/>
              <a:t>) transitioned from traditional dress to modern </a:t>
            </a:r>
            <a:r>
              <a:rPr lang="en-AU" dirty="0" smtClean="0"/>
              <a:t>clothing</a:t>
            </a:r>
          </a:p>
          <a:p>
            <a:pPr fontAlgn="ctr"/>
            <a:endParaRPr lang="en-AU" dirty="0"/>
          </a:p>
          <a:p>
            <a:pPr fontAlgn="ctr"/>
            <a:r>
              <a:rPr lang="en-AU" dirty="0"/>
              <a:t>Helped introduced mono-ethnic, modern Turkish </a:t>
            </a:r>
            <a:r>
              <a:rPr lang="en-AU" dirty="0" smtClean="0"/>
              <a:t>culture</a:t>
            </a:r>
          </a:p>
          <a:p>
            <a:pPr fontAlgn="ctr"/>
            <a:endParaRPr lang="en-AU" dirty="0"/>
          </a:p>
          <a:p>
            <a:pPr fontAlgn="ctr"/>
            <a:r>
              <a:rPr lang="en-AU" dirty="0"/>
              <a:t>European calendar replaced Islamic lunar calendar in 1926</a:t>
            </a:r>
          </a:p>
          <a:p>
            <a:endParaRPr lang="en-AU" dirty="0"/>
          </a:p>
          <a:p>
            <a:endParaRPr lang="en-US" dirty="0"/>
          </a:p>
        </p:txBody>
      </p:sp>
    </p:spTree>
    <p:extLst>
      <p:ext uri="{BB962C8B-B14F-4D97-AF65-F5344CB8AC3E}">
        <p14:creationId xmlns:p14="http://schemas.microsoft.com/office/powerpoint/2010/main" val="1325702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Reformism/ </a:t>
            </a:r>
            <a:r>
              <a:rPr lang="en-AU" dirty="0" err="1"/>
              <a:t>revolutionalism</a:t>
            </a:r>
            <a:endParaRPr lang="en-US" dirty="0"/>
          </a:p>
        </p:txBody>
      </p:sp>
      <p:sp>
        <p:nvSpPr>
          <p:cNvPr id="3" name="Content Placeholder 2"/>
          <p:cNvSpPr>
            <a:spLocks noGrp="1"/>
          </p:cNvSpPr>
          <p:nvPr>
            <p:ph sz="quarter" idx="1"/>
          </p:nvPr>
        </p:nvSpPr>
        <p:spPr/>
        <p:txBody>
          <a:bodyPr>
            <a:normAutofit fontScale="92500" lnSpcReduction="10000"/>
          </a:bodyPr>
          <a:lstStyle/>
          <a:p>
            <a:pPr lvl="1" fontAlgn="ctr"/>
            <a:r>
              <a:rPr lang="en-AU" sz="2400" dirty="0"/>
              <a:t>Sunday was the 'rest' day as opposed to Friday which was a significant shift of Western influence for </a:t>
            </a:r>
            <a:r>
              <a:rPr lang="en-AU" sz="2400" dirty="0" smtClean="0"/>
              <a:t>Turkey</a:t>
            </a:r>
          </a:p>
          <a:p>
            <a:pPr lvl="1" fontAlgn="ctr"/>
            <a:endParaRPr lang="en-AU" dirty="0"/>
          </a:p>
          <a:p>
            <a:pPr lvl="1" fontAlgn="ctr"/>
            <a:r>
              <a:rPr lang="en-AU" sz="2400" dirty="0"/>
              <a:t>Turkish alphabet with Latin letters replaced Ottoman </a:t>
            </a:r>
            <a:r>
              <a:rPr lang="en-AU" sz="2400" dirty="0" smtClean="0"/>
              <a:t>alphabet</a:t>
            </a:r>
          </a:p>
          <a:p>
            <a:pPr lvl="1" fontAlgn="ctr"/>
            <a:endParaRPr lang="en-AU" dirty="0"/>
          </a:p>
          <a:p>
            <a:pPr lvl="1" fontAlgn="ctr"/>
            <a:r>
              <a:rPr lang="en-AU" sz="2400" dirty="0"/>
              <a:t>Education was free but </a:t>
            </a:r>
            <a:r>
              <a:rPr lang="en-AU" sz="2400" dirty="0" smtClean="0"/>
              <a:t>compulsory</a:t>
            </a:r>
          </a:p>
          <a:p>
            <a:pPr lvl="1" fontAlgn="ctr"/>
            <a:endParaRPr lang="en-AU" sz="2400" dirty="0"/>
          </a:p>
          <a:p>
            <a:pPr fontAlgn="ctr"/>
            <a:r>
              <a:rPr lang="en-AU" dirty="0"/>
              <a:t>Writing in similar Western </a:t>
            </a:r>
            <a:r>
              <a:rPr lang="en-AU" dirty="0" smtClean="0"/>
              <a:t>style- one </a:t>
            </a:r>
            <a:r>
              <a:rPr lang="en-AU" dirty="0"/>
              <a:t>step closer to the Turkish and Western European relation</a:t>
            </a:r>
          </a:p>
          <a:p>
            <a:pPr lvl="1" fontAlgn="ctr"/>
            <a:r>
              <a:rPr lang="en-AU" sz="2400" dirty="0"/>
              <a:t>Disabled </a:t>
            </a:r>
            <a:r>
              <a:rPr lang="en-AU" sz="2400" dirty="0" smtClean="0"/>
              <a:t>new </a:t>
            </a:r>
            <a:r>
              <a:rPr lang="en-AU" sz="2400" dirty="0"/>
              <a:t>generation to read Ottoman script- which ended their past</a:t>
            </a:r>
            <a:endParaRPr lang="en-AU" dirty="0"/>
          </a:p>
          <a:p>
            <a:pPr lvl="1" fontAlgn="ctr"/>
            <a:r>
              <a:rPr lang="en-AU" sz="2400" dirty="0" smtClean="0"/>
              <a:t>Qur’an translated</a:t>
            </a:r>
            <a:endParaRPr lang="en-AU" dirty="0"/>
          </a:p>
          <a:p>
            <a:pPr lvl="1" fontAlgn="ctr"/>
            <a:endParaRPr lang="en-AU" dirty="0"/>
          </a:p>
          <a:p>
            <a:endParaRPr lang="en-US" dirty="0"/>
          </a:p>
        </p:txBody>
      </p:sp>
    </p:spTree>
    <p:extLst>
      <p:ext uri="{BB962C8B-B14F-4D97-AF65-F5344CB8AC3E}">
        <p14:creationId xmlns:p14="http://schemas.microsoft.com/office/powerpoint/2010/main" val="3339036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i="1" dirty="0" smtClean="0"/>
              <a:t>Reforms under the Republic: </a:t>
            </a:r>
            <a:r>
              <a:rPr lang="en-US" dirty="0" smtClean="0"/>
              <a:t>Republicanism</a:t>
            </a:r>
            <a:endParaRPr lang="en-US" i="1" dirty="0"/>
          </a:p>
        </p:txBody>
      </p:sp>
      <p:sp>
        <p:nvSpPr>
          <p:cNvPr id="3" name="Content Placeholder 2"/>
          <p:cNvSpPr>
            <a:spLocks noGrp="1"/>
          </p:cNvSpPr>
          <p:nvPr>
            <p:ph idx="1"/>
          </p:nvPr>
        </p:nvSpPr>
        <p:spPr>
          <a:xfrm>
            <a:off x="304800" y="1447800"/>
            <a:ext cx="8534400" cy="5257800"/>
          </a:xfrm>
        </p:spPr>
        <p:txBody>
          <a:bodyPr>
            <a:normAutofit fontScale="92500" lnSpcReduction="10000"/>
          </a:bodyPr>
          <a:lstStyle/>
          <a:p>
            <a:pPr marL="0" indent="0">
              <a:buNone/>
            </a:pPr>
            <a:r>
              <a:rPr lang="en-US" i="1" dirty="0" smtClean="0"/>
              <a:t>October 29, 1923: </a:t>
            </a:r>
            <a:r>
              <a:rPr lang="en-US" dirty="0" smtClean="0"/>
              <a:t>Treaty of Lausanne signed, Kemal made president, state of Republic declared.</a:t>
            </a:r>
          </a:p>
          <a:p>
            <a:pPr marL="0" indent="0">
              <a:buNone/>
            </a:pPr>
            <a:r>
              <a:rPr lang="en-US" i="1" dirty="0" smtClean="0"/>
              <a:t>1924: </a:t>
            </a:r>
            <a:r>
              <a:rPr lang="en-US" dirty="0" smtClean="0"/>
              <a:t>Constitution passed stating that ‘sovereignty lay with the people, who elected a parliament, the Grand National Assembly, which then elected the president, who chose the prime minister.’ Civil liberties, however, were still very restricted under Kemal’s rule. </a:t>
            </a:r>
          </a:p>
          <a:p>
            <a:pPr marL="0" indent="0">
              <a:buNone/>
            </a:pPr>
            <a:r>
              <a:rPr lang="en-US" i="1" dirty="0" smtClean="0"/>
              <a:t>1925:</a:t>
            </a:r>
            <a:r>
              <a:rPr lang="en-US" dirty="0" smtClean="0"/>
              <a:t> One- party system of Republican People’s Party (RPP) established, any opposition </a:t>
            </a:r>
            <a:r>
              <a:rPr lang="en-US" dirty="0" err="1" smtClean="0"/>
              <a:t>severly</a:t>
            </a:r>
            <a:r>
              <a:rPr lang="en-US" dirty="0" smtClean="0"/>
              <a:t> discouraged. Opposition were either Rebels, or anti- </a:t>
            </a:r>
            <a:r>
              <a:rPr lang="en-US" dirty="0" err="1" smtClean="0"/>
              <a:t>Kemalists</a:t>
            </a:r>
            <a:r>
              <a:rPr lang="en-US" dirty="0"/>
              <a:t>.</a:t>
            </a:r>
          </a:p>
          <a:p>
            <a:r>
              <a:rPr lang="en-US" dirty="0" smtClean="0"/>
              <a:t>Elections held every four years, by candidates were presented by the party themselves. </a:t>
            </a:r>
          </a:p>
          <a:p>
            <a:pPr marL="0" indent="0">
              <a:buNone/>
            </a:pPr>
            <a:r>
              <a:rPr lang="en-US" i="1" dirty="0" smtClean="0"/>
              <a:t>1931: </a:t>
            </a:r>
            <a:r>
              <a:rPr lang="en-US" dirty="0" smtClean="0"/>
              <a:t>Press Law was adopted which gave the government the right to close down any newspaper contradicting the ‘general policies of the country’.</a:t>
            </a:r>
            <a:endParaRPr lang="en-US" i="1" dirty="0" smtClean="0"/>
          </a:p>
        </p:txBody>
      </p:sp>
    </p:spTree>
    <p:extLst>
      <p:ext uri="{BB962C8B-B14F-4D97-AF65-F5344CB8AC3E}">
        <p14:creationId xmlns:p14="http://schemas.microsoft.com/office/powerpoint/2010/main" val="77192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Reforms under the Republic: </a:t>
            </a:r>
            <a:r>
              <a:rPr lang="en-US" dirty="0" smtClean="0"/>
              <a:t>Nationalism</a:t>
            </a:r>
            <a:r>
              <a:rPr lang="en-US" i="1" dirty="0" smtClean="0"/>
              <a:t> </a:t>
            </a:r>
            <a:endParaRPr lang="en-US" i="1" dirty="0"/>
          </a:p>
        </p:txBody>
      </p:sp>
      <p:sp>
        <p:nvSpPr>
          <p:cNvPr id="3" name="Content Placeholder 2"/>
          <p:cNvSpPr>
            <a:spLocks noGrp="1"/>
          </p:cNvSpPr>
          <p:nvPr>
            <p:ph idx="1"/>
          </p:nvPr>
        </p:nvSpPr>
        <p:spPr/>
        <p:txBody>
          <a:bodyPr>
            <a:normAutofit/>
          </a:bodyPr>
          <a:lstStyle/>
          <a:p>
            <a:pPr marL="0" indent="0">
              <a:buNone/>
            </a:pPr>
            <a:r>
              <a:rPr lang="en-US" i="1" dirty="0" smtClean="0"/>
              <a:t>1925: </a:t>
            </a:r>
            <a:r>
              <a:rPr lang="en-US" dirty="0" smtClean="0"/>
              <a:t>Turkish Historical Society was founded. It </a:t>
            </a:r>
            <a:r>
              <a:rPr lang="en-US" dirty="0" err="1" smtClean="0"/>
              <a:t>emphasised</a:t>
            </a:r>
            <a:r>
              <a:rPr lang="en-US" dirty="0" smtClean="0"/>
              <a:t> Turkey’s pre- Islamic history, and reinterpreted much of Turkey’s history</a:t>
            </a:r>
          </a:p>
          <a:p>
            <a:pPr marL="0" indent="0">
              <a:buNone/>
            </a:pPr>
            <a:r>
              <a:rPr lang="en-US" i="1" dirty="0" smtClean="0"/>
              <a:t>1926</a:t>
            </a:r>
            <a:r>
              <a:rPr lang="en-US" dirty="0" smtClean="0"/>
              <a:t>: Mustafa Kemal’s memoirs were published, depicting him as the one who led the nationalist movement from the start, branding his colleagues as incompetent</a:t>
            </a:r>
          </a:p>
          <a:p>
            <a:pPr marL="0" indent="0">
              <a:buNone/>
            </a:pPr>
            <a:r>
              <a:rPr lang="en-US" i="1" dirty="0" smtClean="0"/>
              <a:t>1934: </a:t>
            </a:r>
            <a:r>
              <a:rPr lang="en-US" dirty="0" smtClean="0"/>
              <a:t>‘History of the Turkish Revolution’ became a compulsory subject in school. </a:t>
            </a:r>
          </a:p>
          <a:p>
            <a:pPr marL="0" indent="0">
              <a:buNone/>
            </a:pPr>
            <a:r>
              <a:rPr lang="en-US" i="1" dirty="0" smtClean="0"/>
              <a:t>1934: </a:t>
            </a:r>
            <a:r>
              <a:rPr lang="en-US" dirty="0" smtClean="0"/>
              <a:t>the title of ‘Ataturk’ was bestowed upon Kemal. Describes this title and himself as ‘the immortal leader and incomparable national hero’.</a:t>
            </a:r>
            <a:endParaRPr lang="en-US" i="1" dirty="0" smtClean="0"/>
          </a:p>
        </p:txBody>
      </p:sp>
    </p:spTree>
    <p:extLst>
      <p:ext uri="{BB962C8B-B14F-4D97-AF65-F5344CB8AC3E}">
        <p14:creationId xmlns:p14="http://schemas.microsoft.com/office/powerpoint/2010/main" val="28163113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
            </a:r>
            <a:br>
              <a:rPr lang="en-AU" dirty="0"/>
            </a:br>
            <a:r>
              <a:rPr lang="en-AU" dirty="0"/>
              <a:t/>
            </a:r>
            <a:br>
              <a:rPr lang="en-AU" dirty="0"/>
            </a:br>
            <a:r>
              <a:rPr lang="en-AU" dirty="0" smtClean="0"/>
              <a:t>Secularism</a:t>
            </a:r>
            <a:endParaRPr lang="en-US" dirty="0"/>
          </a:p>
        </p:txBody>
      </p:sp>
      <p:sp>
        <p:nvSpPr>
          <p:cNvPr id="3" name="Content Placeholder 2"/>
          <p:cNvSpPr>
            <a:spLocks noGrp="1"/>
          </p:cNvSpPr>
          <p:nvPr>
            <p:ph sz="quarter" idx="1"/>
          </p:nvPr>
        </p:nvSpPr>
        <p:spPr/>
        <p:txBody>
          <a:bodyPr>
            <a:normAutofit fontScale="92500" lnSpcReduction="20000"/>
          </a:bodyPr>
          <a:lstStyle/>
          <a:p>
            <a:pPr fontAlgn="ctr"/>
            <a:r>
              <a:rPr lang="en-AU" dirty="0"/>
              <a:t>Islam </a:t>
            </a:r>
            <a:r>
              <a:rPr lang="en-AU" dirty="0" smtClean="0"/>
              <a:t>- representation of </a:t>
            </a:r>
            <a:r>
              <a:rPr lang="en-AU" dirty="0"/>
              <a:t>the past and </a:t>
            </a:r>
            <a:r>
              <a:rPr lang="en-AU" dirty="0" smtClean="0"/>
              <a:t>reminder </a:t>
            </a:r>
            <a:r>
              <a:rPr lang="en-AU" dirty="0"/>
              <a:t>of the Ottoman </a:t>
            </a:r>
            <a:r>
              <a:rPr lang="en-AU" dirty="0" smtClean="0"/>
              <a:t>Empire</a:t>
            </a:r>
          </a:p>
          <a:p>
            <a:pPr fontAlgn="ctr"/>
            <a:endParaRPr lang="en-AU" dirty="0"/>
          </a:p>
          <a:p>
            <a:pPr fontAlgn="ctr"/>
            <a:r>
              <a:rPr lang="en-AU" dirty="0" smtClean="0"/>
              <a:t>Separation of </a:t>
            </a:r>
            <a:r>
              <a:rPr lang="en-AU" dirty="0"/>
              <a:t>the caliphate (religious authority) from the sultanate (political authority</a:t>
            </a:r>
            <a:r>
              <a:rPr lang="en-AU" dirty="0" smtClean="0"/>
              <a:t>)</a:t>
            </a:r>
          </a:p>
          <a:p>
            <a:pPr fontAlgn="ctr"/>
            <a:endParaRPr lang="en-AU" dirty="0"/>
          </a:p>
          <a:p>
            <a:pPr fontAlgn="ctr"/>
            <a:r>
              <a:rPr lang="en-AU" dirty="0"/>
              <a:t>3rd March </a:t>
            </a:r>
            <a:r>
              <a:rPr lang="en-AU" dirty="0" smtClean="0"/>
              <a:t>1924- Caliphate law abolished</a:t>
            </a:r>
          </a:p>
          <a:p>
            <a:pPr marL="0" indent="0" fontAlgn="ctr">
              <a:buNone/>
            </a:pPr>
            <a:endParaRPr lang="en-AU" sz="2400" dirty="0"/>
          </a:p>
          <a:p>
            <a:pPr fontAlgn="ctr"/>
            <a:r>
              <a:rPr lang="en-AU" sz="2400" dirty="0" smtClean="0"/>
              <a:t>Religious </a:t>
            </a:r>
            <a:r>
              <a:rPr lang="en-AU" sz="2400" dirty="0"/>
              <a:t>schools, ministries of religious endowments were abolished </a:t>
            </a:r>
            <a:endParaRPr lang="en-AU" dirty="0"/>
          </a:p>
          <a:p>
            <a:pPr lvl="1" fontAlgn="ctr"/>
            <a:r>
              <a:rPr lang="en-AU" sz="2400" dirty="0"/>
              <a:t>Call to Prayer was read in </a:t>
            </a:r>
            <a:r>
              <a:rPr lang="en-AU" sz="2400" dirty="0" smtClean="0"/>
              <a:t>Turkish</a:t>
            </a:r>
          </a:p>
          <a:p>
            <a:pPr lvl="1" fontAlgn="ctr"/>
            <a:endParaRPr lang="en-AU" dirty="0"/>
          </a:p>
          <a:p>
            <a:pPr fontAlgn="ctr"/>
            <a:r>
              <a:rPr lang="en-AU" dirty="0" err="1" smtClean="0"/>
              <a:t>Kemalism</a:t>
            </a:r>
            <a:r>
              <a:rPr lang="en-AU" dirty="0" smtClean="0"/>
              <a:t>- strong transition </a:t>
            </a:r>
            <a:r>
              <a:rPr lang="en-AU" dirty="0"/>
              <a:t>of religion from the State to religion belonging to private sphere</a:t>
            </a:r>
          </a:p>
          <a:p>
            <a:endParaRPr lang="en-US" dirty="0"/>
          </a:p>
        </p:txBody>
      </p:sp>
    </p:spTree>
    <p:extLst>
      <p:ext uri="{BB962C8B-B14F-4D97-AF65-F5344CB8AC3E}">
        <p14:creationId xmlns:p14="http://schemas.microsoft.com/office/powerpoint/2010/main" val="2203616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Populism</a:t>
            </a:r>
            <a:endParaRPr lang="en-US" dirty="0"/>
          </a:p>
        </p:txBody>
      </p:sp>
      <p:sp>
        <p:nvSpPr>
          <p:cNvPr id="3" name="Content Placeholder 2"/>
          <p:cNvSpPr>
            <a:spLocks noGrp="1"/>
          </p:cNvSpPr>
          <p:nvPr>
            <p:ph sz="quarter" idx="1"/>
          </p:nvPr>
        </p:nvSpPr>
        <p:spPr>
          <a:xfrm>
            <a:off x="457200" y="1600200"/>
            <a:ext cx="7931224" cy="4873752"/>
          </a:xfrm>
        </p:spPr>
        <p:txBody>
          <a:bodyPr>
            <a:normAutofit/>
          </a:bodyPr>
          <a:lstStyle/>
          <a:p>
            <a:r>
              <a:rPr lang="en-AU" dirty="0" smtClean="0"/>
              <a:t> </a:t>
            </a:r>
            <a:r>
              <a:rPr lang="en-AU" sz="2400" dirty="0" smtClean="0"/>
              <a:t>Common </a:t>
            </a:r>
            <a:r>
              <a:rPr lang="en-AU" sz="2400" dirty="0"/>
              <a:t>interests of the nation were valued over interests of groups or </a:t>
            </a:r>
            <a:r>
              <a:rPr lang="en-AU" sz="2400" dirty="0" smtClean="0"/>
              <a:t>classes</a:t>
            </a:r>
          </a:p>
          <a:p>
            <a:endParaRPr lang="en-AU" dirty="0"/>
          </a:p>
          <a:p>
            <a:r>
              <a:rPr lang="en-AU" sz="2400" dirty="0" smtClean="0"/>
              <a:t>Fair, as </a:t>
            </a:r>
            <a:r>
              <a:rPr lang="en-AU" sz="2400" dirty="0"/>
              <a:t>it didn't </a:t>
            </a:r>
            <a:r>
              <a:rPr lang="en-AU" sz="2400" dirty="0" smtClean="0"/>
              <a:t>prevent/ privilege </a:t>
            </a:r>
            <a:r>
              <a:rPr lang="en-AU" sz="2400" dirty="0"/>
              <a:t>specific </a:t>
            </a:r>
            <a:r>
              <a:rPr lang="en-AU" sz="2400" dirty="0" smtClean="0"/>
              <a:t>groups</a:t>
            </a:r>
          </a:p>
          <a:p>
            <a:endParaRPr lang="en-AU" sz="2400" dirty="0" smtClean="0"/>
          </a:p>
          <a:p>
            <a:pPr fontAlgn="ctr"/>
            <a:r>
              <a:rPr lang="en-AU" dirty="0"/>
              <a:t>Turkish Hearth </a:t>
            </a:r>
            <a:r>
              <a:rPr lang="en-AU" dirty="0" err="1"/>
              <a:t>Movment</a:t>
            </a:r>
            <a:r>
              <a:rPr lang="en-AU" dirty="0"/>
              <a:t> in 1932  </a:t>
            </a:r>
            <a:endParaRPr lang="en-AU" dirty="0" smtClean="0"/>
          </a:p>
          <a:p>
            <a:pPr fontAlgn="ctr"/>
            <a:endParaRPr lang="en-AU" dirty="0"/>
          </a:p>
          <a:p>
            <a:pPr marL="0" indent="0">
              <a:buNone/>
            </a:pPr>
            <a:endParaRPr lang="en-US" dirty="0"/>
          </a:p>
        </p:txBody>
      </p:sp>
    </p:spTree>
    <p:extLst>
      <p:ext uri="{BB962C8B-B14F-4D97-AF65-F5344CB8AC3E}">
        <p14:creationId xmlns:p14="http://schemas.microsoft.com/office/powerpoint/2010/main" val="2926476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Reforms Under the Republic: </a:t>
            </a:r>
            <a:r>
              <a:rPr lang="en-US" dirty="0" err="1" smtClean="0"/>
              <a:t>Etatism</a:t>
            </a:r>
            <a:r>
              <a:rPr lang="en-US" dirty="0" smtClean="0"/>
              <a:t>/ </a:t>
            </a:r>
            <a:r>
              <a:rPr lang="en-US" dirty="0" err="1" smtClean="0"/>
              <a:t>Statism</a:t>
            </a:r>
            <a:endParaRPr lang="en-US" i="1" dirty="0"/>
          </a:p>
        </p:txBody>
      </p:sp>
      <p:sp>
        <p:nvSpPr>
          <p:cNvPr id="3" name="Content Placeholder 2"/>
          <p:cNvSpPr>
            <a:spLocks noGrp="1"/>
          </p:cNvSpPr>
          <p:nvPr>
            <p:ph idx="1"/>
          </p:nvPr>
        </p:nvSpPr>
        <p:spPr/>
        <p:txBody>
          <a:bodyPr>
            <a:normAutofit/>
          </a:bodyPr>
          <a:lstStyle/>
          <a:p>
            <a:r>
              <a:rPr lang="en-US" dirty="0" smtClean="0"/>
              <a:t>Once of the main </a:t>
            </a:r>
            <a:r>
              <a:rPr lang="en-US" dirty="0" err="1" smtClean="0"/>
              <a:t>Kemalist</a:t>
            </a:r>
            <a:r>
              <a:rPr lang="en-US" dirty="0" smtClean="0"/>
              <a:t> ideas was that to strengthen the state; economic planning was introduced and the state now had the predominant role in the economic field</a:t>
            </a:r>
          </a:p>
          <a:p>
            <a:r>
              <a:rPr lang="en-US" dirty="0" smtClean="0"/>
              <a:t>Many of the other countries at the time of the inter- war years were taking a similar approach, after some form of economic crisis and mass food and resource shortages directly after the war</a:t>
            </a:r>
          </a:p>
          <a:p>
            <a:r>
              <a:rPr lang="en-US" dirty="0" smtClean="0"/>
              <a:t>The model taken on by Kemal was a mixture of Roosevelt’s ‘New Deal’ and Hitler’s planned economy, which at the time was thriving. </a:t>
            </a:r>
            <a:endParaRPr lang="en-US" dirty="0"/>
          </a:p>
        </p:txBody>
      </p:sp>
    </p:spTree>
    <p:extLst>
      <p:ext uri="{BB962C8B-B14F-4D97-AF65-F5344CB8AC3E}">
        <p14:creationId xmlns:p14="http://schemas.microsoft.com/office/powerpoint/2010/main" val="3833140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KEMALISM in more detail</a:t>
            </a:r>
            <a:endParaRPr lang="en-US" dirty="0"/>
          </a:p>
        </p:txBody>
      </p:sp>
      <p:sp>
        <p:nvSpPr>
          <p:cNvPr id="3" name="Content Placeholder 2"/>
          <p:cNvSpPr>
            <a:spLocks noGrp="1"/>
          </p:cNvSpPr>
          <p:nvPr>
            <p:ph idx="1"/>
          </p:nvPr>
        </p:nvSpPr>
        <p:spPr>
          <a:xfrm>
            <a:off x="457200" y="1600200"/>
            <a:ext cx="4038600" cy="4525963"/>
          </a:xfrm>
        </p:spPr>
        <p:txBody>
          <a:bodyPr>
            <a:normAutofit/>
          </a:bodyPr>
          <a:lstStyle/>
          <a:p>
            <a:pPr marL="0" indent="0">
              <a:buNone/>
            </a:pPr>
            <a:r>
              <a:rPr lang="en-US" dirty="0" smtClean="0"/>
              <a:t>Kemal’s era was defined by nationalism, republicanism and secularism. Loyalty to a Turkish identity replaced the concept of Loyalty to the Ottoman Ruler. The success of Ataturk, however, was not always consistent.</a:t>
            </a:r>
            <a:endParaRPr lang="en-US" dirty="0"/>
          </a:p>
        </p:txBody>
      </p:sp>
      <p:pic>
        <p:nvPicPr>
          <p:cNvPr id="1026" name="Picture 2" descr="https://encrypted-tbn3.google.com/images?q=tbn:ANd9GcQ0FlA0gTTrSfaf5KHEXCbci2to3uLA3ikPJ1Ny0YsrELGZnDTV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67345"/>
            <a:ext cx="4223237"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667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US" dirty="0"/>
          </a:p>
        </p:txBody>
      </p:sp>
      <p:sp>
        <p:nvSpPr>
          <p:cNvPr id="3" name="Content Placeholder 2"/>
          <p:cNvSpPr>
            <a:spLocks noGrp="1"/>
          </p:cNvSpPr>
          <p:nvPr>
            <p:ph sz="quarter" idx="1"/>
          </p:nvPr>
        </p:nvSpPr>
        <p:spPr>
          <a:xfrm>
            <a:off x="395536" y="1772816"/>
            <a:ext cx="5112568" cy="4853136"/>
          </a:xfrm>
        </p:spPr>
        <p:txBody>
          <a:bodyPr>
            <a:normAutofit fontScale="92500" lnSpcReduction="20000"/>
          </a:bodyPr>
          <a:lstStyle/>
          <a:p>
            <a:pPr fontAlgn="ctr"/>
            <a:r>
              <a:rPr lang="en-AU" dirty="0"/>
              <a:t>'Anatolia' </a:t>
            </a:r>
            <a:r>
              <a:rPr lang="en-AU" dirty="0" smtClean="0"/>
              <a:t>under </a:t>
            </a:r>
            <a:r>
              <a:rPr lang="en-AU" dirty="0"/>
              <a:t>occupation after the WWI </a:t>
            </a:r>
            <a:r>
              <a:rPr lang="en-AU" dirty="0" smtClean="0"/>
              <a:t>ended, armistice </a:t>
            </a:r>
            <a:r>
              <a:rPr lang="en-AU" dirty="0"/>
              <a:t>was </a:t>
            </a:r>
            <a:r>
              <a:rPr lang="en-AU" dirty="0" smtClean="0"/>
              <a:t>signed</a:t>
            </a:r>
          </a:p>
          <a:p>
            <a:pPr fontAlgn="ctr"/>
            <a:endParaRPr lang="en-AU" dirty="0" smtClean="0">
              <a:effectLst/>
            </a:endParaRPr>
          </a:p>
          <a:p>
            <a:pPr fontAlgn="ctr"/>
            <a:r>
              <a:rPr lang="en-AU" dirty="0" smtClean="0"/>
              <a:t>Istanbul taken </a:t>
            </a:r>
            <a:r>
              <a:rPr lang="en-AU" dirty="0"/>
              <a:t>over by Allied forces </a:t>
            </a:r>
            <a:r>
              <a:rPr lang="en-AU" dirty="0" smtClean="0"/>
              <a:t>and </a:t>
            </a:r>
            <a:r>
              <a:rPr lang="en-AU" dirty="0"/>
              <a:t>placed under their </a:t>
            </a:r>
            <a:r>
              <a:rPr lang="en-AU" dirty="0" smtClean="0"/>
              <a:t>administration</a:t>
            </a:r>
          </a:p>
          <a:p>
            <a:pPr marL="0" indent="0" fontAlgn="ctr">
              <a:buNone/>
            </a:pPr>
            <a:endParaRPr lang="en-AU" dirty="0" smtClean="0">
              <a:effectLst/>
            </a:endParaRPr>
          </a:p>
          <a:p>
            <a:pPr fontAlgn="ctr"/>
            <a:r>
              <a:rPr lang="en-AU" dirty="0"/>
              <a:t>Other major cities around the southern Mediterranean coast </a:t>
            </a:r>
            <a:r>
              <a:rPr lang="en-AU" dirty="0" smtClean="0"/>
              <a:t>under </a:t>
            </a:r>
            <a:r>
              <a:rPr lang="en-AU" dirty="0"/>
              <a:t>the French </a:t>
            </a:r>
            <a:endParaRPr lang="en-AU" dirty="0" smtClean="0"/>
          </a:p>
          <a:p>
            <a:pPr fontAlgn="ctr"/>
            <a:endParaRPr lang="en-AU" dirty="0" smtClean="0"/>
          </a:p>
          <a:p>
            <a:pPr fontAlgn="ctr"/>
            <a:r>
              <a:rPr lang="en-AU" dirty="0" smtClean="0"/>
              <a:t>Allies </a:t>
            </a:r>
            <a:r>
              <a:rPr lang="en-AU" dirty="0"/>
              <a:t>wanted to keep Mohammad VI on the throne of the Ottoman Sultan but became powerless as power was now in the West</a:t>
            </a:r>
            <a:endParaRPr lang="en-AU" dirty="0" smtClean="0">
              <a:effectLst/>
            </a:endParaRPr>
          </a:p>
          <a:p>
            <a:endParaRPr lang="en-US" dirty="0"/>
          </a:p>
        </p:txBody>
      </p:sp>
      <p:pic>
        <p:nvPicPr>
          <p:cNvPr id="2050" name="Picture 2" descr="http://www.badassoftheweek.com/ataturk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844824"/>
            <a:ext cx="318135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665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TURKIFICATION</a:t>
            </a:r>
            <a:br>
              <a:rPr lang="en-US" dirty="0" smtClean="0"/>
            </a:br>
            <a:endParaRPr lang="en-US" dirty="0"/>
          </a:p>
        </p:txBody>
      </p:sp>
      <p:sp>
        <p:nvSpPr>
          <p:cNvPr id="4" name="Content Placeholder 3"/>
          <p:cNvSpPr>
            <a:spLocks noGrp="1"/>
          </p:cNvSpPr>
          <p:nvPr>
            <p:ph idx="1"/>
          </p:nvPr>
        </p:nvSpPr>
        <p:spPr>
          <a:xfrm>
            <a:off x="307975" y="990600"/>
            <a:ext cx="4111625" cy="5410200"/>
          </a:xfrm>
        </p:spPr>
        <p:txBody>
          <a:bodyPr>
            <a:normAutofit fontScale="85000" lnSpcReduction="10000"/>
          </a:bodyPr>
          <a:lstStyle/>
          <a:p>
            <a:r>
              <a:rPr lang="en-US" dirty="0" smtClean="0"/>
              <a:t>Ethnic minorities were discouraged from dressing or speaking in their traditional way. The concept of ‘mono- </a:t>
            </a:r>
            <a:r>
              <a:rPr lang="en-US" dirty="0" err="1" smtClean="0"/>
              <a:t>ethnicism</a:t>
            </a:r>
            <a:r>
              <a:rPr lang="en-US" dirty="0" smtClean="0"/>
              <a:t>’ was encouraged while ‘multi- </a:t>
            </a:r>
            <a:r>
              <a:rPr lang="en-US" dirty="0" err="1" smtClean="0"/>
              <a:t>ethnicism</a:t>
            </a:r>
            <a:r>
              <a:rPr lang="en-US" dirty="0" smtClean="0"/>
              <a:t>’ was discouraged.  This particularly affected the Kurdish people, derogatorily </a:t>
            </a:r>
            <a:r>
              <a:rPr lang="en-US" dirty="0" err="1" smtClean="0"/>
              <a:t>refered</a:t>
            </a:r>
            <a:r>
              <a:rPr lang="en-US" dirty="0" smtClean="0"/>
              <a:t> to as ‘Mountain Turks’ </a:t>
            </a:r>
          </a:p>
          <a:p>
            <a:r>
              <a:rPr lang="en-US" dirty="0" smtClean="0"/>
              <a:t>In 1925 the Kurds revolted against the government in protest. Under law, this lead to a large number of rebels </a:t>
            </a:r>
            <a:r>
              <a:rPr lang="en-US" dirty="0" err="1" smtClean="0"/>
              <a:t>excecuted</a:t>
            </a:r>
            <a:r>
              <a:rPr lang="en-US" dirty="0" smtClean="0"/>
              <a:t>. The Kurdish Rebellion, as it is known, resulted in 20,000 deportations under the Ataturk.</a:t>
            </a:r>
          </a:p>
        </p:txBody>
      </p:sp>
      <p:sp>
        <p:nvSpPr>
          <p:cNvPr id="5" name="AutoShape 2" descr="data:image/jpeg;base64,/9j/4AAQSkZJRgABAQAAAQABAAD/2wBDAAkGBwgHBgkIBwgKCgkLDRYPDQwMDRsUFRAWIB0iIiAdHx8kKDQsJCYxJx8fLT0tMTU3Ojo6Iys/RD84QzQ5Ojf/2wBDAQoKCg0MDRoPDxo3JR8lNzc3Nzc3Nzc3Nzc3Nzc3Nzc3Nzc3Nzc3Nzc3Nzc3Nzc3Nzc3Nzc3Nzc3Nzc3Nzc3Nzf/wAARCACGAMIDASIAAhEBAxEB/8QAGwAAAgMBAQEAAAAAAAAAAAAABAUAAwYCAQf/xAA8EAACAQMDAgQDBQgBAwUBAAABAgMABBEFEiExQRMiUWEGcYEUIzKRoRVCUrHR4fDxwRZTcgckMzRisv/EABQBAQAAAAAAAAAAAAAAAAAAAAD/xAAUEQEAAAAAAAAAAAAAAAAAAAAA/9oADAMBAAIRAxEAPwD7eMdjzXpOKCNwquQOTViThqAkHNeMQKr3gA81yrjOWNBcDXuRVQzjyP8ASvQ4/eoPWcDvXDzovTBNePLGoJcgD3pJe63p0cwRZcsepQZAoGzz14sj9cUNZ3sUy7om3gcHHOD7ijlZT1GKCF2KgYqsq7cCu/EG7aSK9DnPFAHcRSpyOlCM7A8imbyM3UVSYw5yQBQAiQmropCGzVzW6n+tc+Bt6UHSzE0r1vUPDgMasNwByB1HoaZeGQfSsr8TTtDOyQws0joQXHUdPegYaHeGaFSchskEHrgHHT6U5WRSCynOKz3wfc26aVarKWSZyytv/i3EEfPNFXF06X81nF5mdQQM5OCTk/TFA5SXLhcjcRmub1540zCy7By+7kgeuO+Kytz8QQ6TcMskimURtkMwyW3Uj1b41uJpgbAHHBJPGCO2O4oPoemXchhZblVyGIG05AGTx+Yx+VZf/wBRVAitblHWKF32eJkjaeoxj1wR9RWJPxFqGy6jhuUijldiyjO72Gfyx8qBvZXuGgluLmadt+Bvbtg+vag1sfxPaQxrFteTYAu/xmG7HfGOKlZpBOUUrGdpHHPb8qlBtrn4ygU/cW0z5PViFH9aDHxpqPiAR28KqDz1P68Vi5bhgSc8fOqWuWPeg+hwfHexsXlq23+KFskH5H+tOLD4lg1SJmspX8RcBopBhlGevuOvIr5A9xJgAOfX2r21urq2uEuLWV45FPDDp8j7UH29tUhtN008u1SikZ98ngd+MUDP8UMwPgwNj+Jx0rA2eqyajvM5w643KD+Lj19OPpimUcsjQ7wm6HO1WfqOOlA/kvLrUCZLlC9vuwIwfLkDOOOtBwWcN14kq+HAVwSjSYBHsOuOnzpdY3l2GnjBZ4VkwVZcgAovX2z/AJzR2oSafbyKtqzSNkNvDcH257j1FAzt7aZJF8Kbz8A+Ykke3tRSfabFyzzyMT+JQSxK/U/y5pDDq0sVzBAz2ySSHbBE7qGYjqFycnI6imttrU6yhb5UCqeXkX8PPXPagaiecxrMkL5J/eOMfn1oG7+IpoldLbw3b+I8Ac9ueaHk13Q3v1D3QZXGJGzkIenXHb6Ut1PU9Ett4hnE6k5UBclc9Ovv/OgaaZ8R3PiOl6gmDcoVAXB9OnSmcGvRiVvtiJAmMq27P5186v8A4lmAaO2LCJcgHhev8qHf4hmmTwrlYiGG0Eg5z27+1B9Qm123UkphkHVwwIUevpinCmN+mNxGcdcV8S03Wn0pZA7ridCDBJ+Hjrx61zqHxbqFy/3epzo7R7TtxEp2jJJOCQfrQfWbvVrGOBxLdQrhSwfxBywJBH0xzWQ1/XNNl1Mh7jcY4mX7s7ufLzx7GvnOnXMl3G1zdE+XgMx4zzxV63MECFnjBeMgYXnk4/LrQP1+I2jtrNDGh8G4ZyFHJBYsc8e5/wA4r2613VZNbmvIiLZvDChQwbapJPH5/Ss8iMxcsjupBI9D3BquKX7MJproSYjHiOhb908An8+Bmgb3x3Xfj5lmkJ3Snw85OOzZ+VASzbUbcJGbPA/dx0xTC5tryPwt1vch51Bj3ITvHHA6nJH8jWd1T7ct7bpKs9nG20v4nlGc8c4x/qgNHjyRs0cYSNzyXGB39eldeHEn2YK/G8nyncehqq2kW5S5jW4y0Z3MrPg4zjg+3FVaRPY/tqG3vZnhjbKu6JkKx6D0/wB0GjjnIjUCWYAAYH2cf0qUwe8+HYmMZUkodpJu+Tj6VKDJTZY/hOfY8VyIXPLDaB70z+zx5x5gcnr86ujtmYYDZHqRjFAoWEY8uTjmrQgJ27cU0exOQzLgepYDNVNDCAdhyw7A5oFzRhZcr5cDqO5H+6Ps9YuRPJZhnIXzNvHDZ+tCuP8A3W1h+Jdw4NLNMvDPqdyZeHkAyc8YHtQbGDU4y10ZFIdmU4BznygZ/SuH1MF1Z4wqrgY38n5UqhHnfe45ABKrx0NcPqVvZ3MQdFklkHl3chT2b9KCjX2/aN/CUQRzWLqXdpQvhqcHdzjoQOBzV93rv7Re7umeRVDBUiIzuXpnOePoD1rPftGYhoQEG65FwZCMkkBgFPbHOfnTDRnaDWEaNhvKsEyMjJ6f8UBs2oWjGG2hTwroMAxmbIbOD5QBn2568ntVmmwHUr6WG4vINNt43MazSneZXDYAVeCc9Tg8ZHrSq48Rbo/ZVCup2+Ih8wK5yfXpn9KInvLpdIsYS8dv94zIQNuxAFVQOMkkgkn1oGOo281tcxWs8UihpfDkljVmDZ/Dt8vOevHPJHakuseJYySN4TkxE+VhyrDON2Og9BitANSmvLG31DVgHgQA71cqzEcFgAAAecZHvSg3mn61qU8SFbdrgqA8gLh9vrnrkfXj3oCdUtjHqlvZyQ7iQgUoS5Ibk498fyPrXWmSWrpCllayrc7GJiJ37WA/EM4zleT8uldXVjBLq9tbRXy3MoUeK7oVVCAMZOeccdD86ssdPudOuk3yxtM5MbeCpXeuQRjuOnb096CWlvELQxlWiiQARkgjb64PUntjHGfWh7mztwzeWaJ+jqg3BQB0H+qaXm0lZJDF9oXybUBbw07DPT24HNLZJzJaXiKjMm0xAOmcceY7e/XHPv1zQF29qqQWsccL+AVULNOCEbPQ7sVRqdzbqr21vbteo5BvHPCsVHRc+mCM/wCqK1OaaztbTToonvbeDau2VgGwBx16E4GewB7dKDsmAhvYriCBDK25WUkmMZB244HY89eaBoklzdlotOu4khcIFt7hjJ+FSCEJPB2g8jsM9+LNA0qPWNVlkvNQj1Gz091lEMZyiyYxsPXjqTzz0xQdzprwaits7SSIkf3rwELjPIA+uOee1W6FNd6RJqlppSW5h2M8jspx4g4AB/ePYmg5+JIVOuSz+GFeUCSSHoSBwSD6cj8jSDeupajIPsVuwdf/AJGXCqOMEkYrzUP2o3hX11OXDy/eE44PYUCL9jO4kwNoJ3FyAPTp160HbWs245itSc9RJ/epQIuJFAA5A4HlFSg1Z1a3N+IWgKBQN2Wzye38qMa6ZWYBcebAIIO7vxWY09TeF5bgkuWIIUYB/sKZ6ezvAA+1mH4c8ZH+6BlLMXJ3AYPTn3o1YANEEu2NZbiUKssoOFHXAOMZOPyx0rP3kq3eqWNv4k0UzuIvuwXAzjkqM9uw/vTGPW7q0u5NNkmJt4cLKEiztUYBbrnn2Pc0HEVpdG9EZifxCgwW6Yznr09aU2+kzQa08bhQWL7GRwRnrtODxxnrTLUdRY6eNtyqvM7NGFhKEoDg4IPQYHHXOaA+Fb2E6qkepXMcNvIDvldC5UjptHc5x14HXtQOLS0BQbS7ODyyRk7sdunJ9veleqaHdQWx1S9Qxv47KYSQxRNvlJwTitbJZ2kNtJf6Brc93b7sSoCFZGz1xj6cj0rq0kh1K5nhDuHRQRjIOceh6jmg+d6XHC8rSMIpQ0ZjSNxnLHocZ/r1rzc9vcruBDqRwT0pvZz2d8Le/wDAXxobqObxIlC5Cvv5HcYH+das+PrJbP4laRU+6uAsoI7+tAKPtFncwzyWksUDq7xbQcSkqcc9+oNLNQumkU+IdzKdi+gwSSf1rV6Tq6wJBb3SeNaz4We3dfKoOAGX3znj5UDqWlQQSh4VRIk3YDgsGzxzyOaC6+jk/wCnNMtzIGgkTbgDsFyPlyf0rNWka2usWnjwkxhw+Om4Z4I9qOuJryS4Ahj4A2kB+2Og5xVpBurkveRu5QbY1eLHhjJ4GOoHagbaXJFb3t5NdsxcXQHiYBIGM4XHQE8fKr7i4ivrDYsZS4jl3rMcBmAXBU+o5pPPcxGP7IYVWEIpLiIqzMO27PPAqu2DTwgh5BCMkZPOfXNARLctbrjzeIW8owCTzwc+vPrXVtqE63H2lj4IZhlwocbh0IBBAPPX3NV2cwmVxcspjU7T1ySCCMjPtXihZfFE7Hyk7Uc5VR7DtQENM8rb/Hdw7Es+N2fXPHNWBYlUlJGAkVgwxgHgZGDQFhFIpdCgCkZUjn8v0q+1kt97KLiPOcEs23HPPXrQX2UkzXBSwHiXTnIRXAAxyM5OO36UJDa6jBqVsZ7WaJLmQh5AMBgOTkjjoM00+E7rTo/iI282nxs1wrBJ0GTHjJzjHAI6nHp86v8AiTVp7W7ktokRredGDAZJTjGeOg96Dhfhye/0bUHhdyqTkx/NcfpkH/M5wgQyb8kAyMEwOSuDzkf50r6DZ6zL+wntUl8NgzMrEPyD8hwc+tZdUgtZGeNUnuZJGZk9CTnJb6549e9AuOmTqSqRTlRwD4Z5FSmRukJyXwT1GelSgOls47a0VApVmxvQHlehOfTpXtvLtQPHlyBggchjz3NdTS+LEx3YC8gNySe+MiqWkCgERblHO1MZ+poLWzHMs1uVWY4JO4Y4PrjJ7VTdFp3aW4mXCjB2Y6A9z3oa5uSWcTtGY/4OST86GfwZnwu9CV52cZPueaD2FrbeNqmSQt5WdeFYnGMfOvLjTza2VwXG5twXc2eMHJA/Kqok8O6slZCWedGwRnowNPfi9w0CRhSGJ5weOpoM9pN4NOvYrqF3V4mBdOokXupHuK2tldPFrbiGLgnfDjAGw8jkn0Ir5+UcPuXtya0UNzJfWyTmUCSFAikHaSoH4T8qAT4iUabrM09kyLbXWXVY33BSfxDp6kn60Pf6/c6msC32GECbI2VctjgYP5VzqVsi2UZQMCrYGe/rRuhaD+0LGSWMr4kcmAT0IxQB2RdlHhjcUTcMdsf7pyZbvUso+UUZ4QbyxP8ASi9N0uGyuIYlYtNOzrJu/g2N09OSPyFNII/ssCxptMg7AAAUFdraR2iBNvK9PeupTtIB/Ewz9PnUbEW528zt6ms/Lq8xu5EihR4w2Tkbd3+f0oOdXuoz5ScIvmzn2rqxu41jVUVUiOTnPXnrVoWCaFpJLYyIZABMu4qOmQef0xXKQW8jsHLbMnaQpX35oFywmZ2dWVvNhef85p3BbEQ/fLknj1GaqSO2tCjqQWkbAy55NHEN+JFPPPHf2oKoxulEEMbu8hwpVc8/0pBrWnfsS8dZJz94odY1HJYnkZ7Af8gU9u5Iymx8qRxx1pVIillKDxG3cbwCee1Ar0uO7SZ7kPLCdrDcowzg9Rz2pxFNPOpiLkmXAY8s0mPU9f5Vy8DF8BkVWbByfNj5UfDcpbQM0EgVwNoYcOQQcgce/J+VALe3JltGsrW3xkgfaHbaTjnhR07cnJ+VKTGLaQxxyPI/72xcg9/nTGHUJLV2MESeIeFkcZZfcc8flUhiTP2h2Lhz95lmUP1ySV5PWgVGOYnOI+fVjUp0v2faMRcY/wC2T+ualAHPMgceFCJGwAXc9fpVUU824qsX3bcAAkAn3x1o2DT2SRXlZiw/GI/Ng++eMU0i0pfGDAqqDkIfMf6CgzsVvJcvlIJGbIHTgfn2p9b6C4IS8kRuBuERwuPnwaarbwq+/axfPG0kDPyBrtxNM34BGo/j9PlQZb4iaOzvbHwRmWIFyR+90xz17dTVN5qUV5ABIhWQHvz+tNtcXTZkZdzNcRfvIAMe3v0rMMdzbcdaBhp8cCX3h3pKQyRspcLnbkcHHfmvZwkOmKsMWxiPELgk8nqP7YGPeg45iwEWCzIcD5UabJJbSZo5WIjBJJXCnjoBnrQcXAVrGJJQzHwt483AYjqBj/M010nVP2HZW8Mtq5aduSDg9hn9aUQ7rgQ2saZLbWLdcKByP5Ub8RWqrDb3G5nnMm1mY8ev/H6UDaOyvF1BrqWePGTtVQSQPrR8gVQWJBPYe9UXUsDRRmaGKTIBG8A4NLdR1GJeC7F9zZRTx2/v/eg7vL+NplTeQSOcHy5+YNCMVkzEijnIkAJJP19PrQtu/wBqfCKI/Y84/nTSziWJB07HcCc5oPEt/DGyKFtrebYuQMgemcdK93pE6u7bWxwoG44ru5YHHOW6/iOD7dapYGWTfLGq5/7JOAcc85zQeXTSxrFMyTIso8jMCoYZ4x7UfErNBl1O4Ddy3I/WgItkbKjB3ccod3lC/PtTDxEIwAOffrQCXkyQsIz5JiOmeQfcdqpfdDITiNicclfw56ge9dBFSRnEZ6Fshd2D2ye1FafYx3Jkk1CdYIIBlthAIyeOv9M0CudQrBpXWUNyAjbsfP3qy3uZrUuV8iuhVygz5T60Zby6G8r/AGaC+mTpuYhQv58VNV1JJbKO3it4bWKLk5G5mb+InqflQLvJJGsRUkfwkkgn0x1PaiNQ0i9hSOS6hWEMQIxIOc9gF9foTXkGtrYlZtPhd7rGTcTKPKcfur/yfyrnTVvtV1iC+vDO3hyBmmbJ2kHI5HTJHQUBH/T+or5Tpt2ccZ2Nz+lSvpEepXZjUk2OSBnyMf13VKDIR20cTNhc+Y7Qpq/wFCYYgDOfnXdzMsOVRAR3JXFATSNNEfMqZ6M3b5DvQEtIIx93syp55AI45pTd6vF4rIPEwp85QFsn2PQVTqF9Hb26Rbz4yjG8qc8j60pkRTJ5IzI+R5z5V5+vzoLr68a5i3CCRMnJZgMY+dJ4lDTjHGBk5ptHuZ2kuZI41cYYICeMevSlEqrFcFUcMufK3qKC6zWJbhpps4AyACQT+XPrTBvGlgPhRTRxY2qoyxNdfDdkl5JO0g4QDr9afSxB0Eajant3oM9ZeHG/kEiuiBd2SPmOPlV1x4NwPDmBc9hzRM9kI5XZpjuI5X1rh4xbjzsDj8XBJoB38iYAbAwPKc/rQ0UCzSMWDFei+1MYvPHvVdoPOScAD613ZRxyxnxlRkB5JYHpQcwIix4j4CjnaKrdopGdfIpOFcAEM2R2/pRi2SXUiwQwGRpfwgNwPn+XWqbpLmCa209BAGR/E8pzjk9cf0oK4hiAJCAVUkhpMhT6dD1617Els1qbeOOZrzfmRlbygZzx9OMHBoqaEyzFnZDjPXgDPYD8qt8KKJwWALkkBSRkUFeGQPbqpLMnlkYE7T6+lWpbyKmxJpfDOSUUAjnkn5VarAgbI9z46hxlffijYNJuL1GLI0UX7rnnd9M/5mgV+PavLFcTzb9gwIwGDcHOTgY9OtdahaWWy3kuYCZSu9wZtrKW9VPIz8jx9KaW3wtdx5fdArK29QC2Rjpz2zXktkLKOVZbWSdpDu8WGIyOh53E89Pfrk0GdjaSWRbeCNdq8jnCg9sDv9feuLy1eFHMpGAADkjnkck1o0tLZoxKPDaUqPIGGc//AKVu+Mfn0pfPAhlUzMrndkwKu08dsAcD6UA+k6RLPcwTy2xFpGQ800qYQr6gng/IVuJES6gWG4gBiI8qgcKOwyOn0pBY6heazqMUNw+LZVO6IcDYAegrTTW8jRL9/sReWZwBxjvQBNpOn7j/APZHPQXEwH/9VK6Z5wxAMeAalBnbvUYrVHNxkPjKxngt6dKzk2rzXTmNYmQKC3DdP0+VcDULf9oJBeb1hbJLxjc6kZxxxn/VDv4CSSRRRTbH43ykbkT5DqSf8NB211MgJkQ4ODk8cfPPFDG6laQKh4TjOMdf1ptZ6LcXreLOSsZAI3HkDHvR7aTbWx3FWYe7Dn8qBHBaT3WS5YjI5NX3sFtFbLCsbMytzhOwHPmP8qfWsTmMExeHj05zQ93YqZxIhBZjgh0JIB9M9D2oAPhiSOO3upZJERRJgbh2A/vV9zqquZFtJRvUEl+oA9hQhsLdFk8SRwO68DpihG8GSRDp+zxeVZCuC3zH/NBWJDMjSTNvwMK3OTj/AJorTxLPgJOdhH4D1H1zV1vpDSsGjEis5x4a4I+WKNltRAn2ZpfschOCHjYE+oHGKD2cP4aRQLvI/ET2/wA5796ujwkWxUDsR5gO2fWvYLR7dPJcscAjlBirIY0ih3NNIwUDMjkDp3yetBT4hQqS7RSKOSp7eme9U3KxJFlpSgb32/rV32u0ncxqfEGOSEyp+Z6UFc27ybsqku3ypGwAGCe56fX8qA6J4fCDGUMu38YHLY+VE6TpTX80zF9sUQ3bs/PGOnNLLIrcOYldvMQSyngjONuB157jinOmXbJdC1EIDysVYxuMn5DHt9KBloPw6DObi5uGe35CgrhnI7ccD3NaqzjNqiJ4SAEYjVRwp9KNNsiwwxAhbdExtA6/5zVkjIEDOcjoOOT8qBbNINzxRHdn8TdhVJnFtuihZjcKMlFGCM+tFxwqZmBdUA5Zff3FetENw2yKgIySeWoFUHwxYu8l1LaAyzDd5j5lJ5PNItU+FwqyzRXav4eTJuHmx/5fPNNPif4lS3sprTTj414CIyy+VInxnk+vB4+lZbVvim61GyFukUVuMgvHGcqxzk5yOfl+poANLvzZX0ouJH8IQnhfXIxz68Hmida+Jbm/CWFihji3BcK/nlY9Oe3P86SJA7qZZmIQty2O4Hp9K6NvEc+GVYk5JI+goOJjMkzpLbyLIrEMC5JB71KPSPCKNz9O0YqUFk2l2tgkY2GRmclmOOSDjpimVlo1rHN4u3zhuDmpUoG72qFjs8oU4Y92xVEttGMZjU4555xUqUFFyS0MuGK7QMEAZFA3kywxrGpfxCG+8PJ4+vXmpUoMzO4uCI7d5Uw+CznJwT/n+CtFFbrHCZJFR2X2xUqUHNv8QvpGoTJFbh8RbVG/bjLDJzj9K81f4mXUIDbz2Kkq4ZS77sHIHBwMVKlAXNZumV3jKgMuOAM/KrLi1KWm4hGx5sNz25qVKAG5nh8AyyrIQcnauBn5/KodBkuvtDzzeGqpuwjFieNw7D0qVKCW9ogkS2E0xi4YKdoI7HBx61v9B0ay0+9MUFtHlI8tIxy7E471KlA9aWQS+E6pkDI29hSmfULh5o1tUhV5Nyh5QTtAJz0+VSpQIvii5l0G2/Z9h57uctm4c7doJBJGAecmkMNnqUrq11cI5z1V2DYJ9e3XtUqUFR0Od5SkXgKzLuZiSSeceleH4VvY4WdZ4d+7AO9v6VKlBS3w1f3Koomt8+hZgAfoPamth8JXHhKEa2Em4AnJwc49qlSg2sGgQLDGDpNicKBn7S/PH/jUqVKD/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BDAAkGBwgHBgkIBwgKCgkLDRYPDQwMDRsUFRAWIB0iIiAdHx8kKDQsJCYxJx8fLT0tMTU3Ojo6Iys/RD84QzQ5Ojf/2wBDAQoKCg0MDRoPDxo3JR8lNzc3Nzc3Nzc3Nzc3Nzc3Nzc3Nzc3Nzc3Nzc3Nzc3Nzc3Nzc3Nzc3Nzc3Nzc3Nzc3Nzf/wAARCACGAMIDASIAAhEBAxEB/8QAGwAAAgMBAQEAAAAAAAAAAAAABAUAAwYCAQf/xAA8EAACAQMDAgQDBQgBAwUBAAABAgMABBEFEiExQRMiUWEGcYEUIzKRoRVCUrHR4fDxwRZTcgckMzRisv/EABQBAQAAAAAAAAAAAAAAAAAAAAD/xAAUEQEAAAAAAAAAAAAAAAAAAAAA/9oADAMBAAIRAxEAPwD7eMdjzXpOKCNwquQOTViThqAkHNeMQKr3gA81yrjOWNBcDXuRVQzjyP8ASvQ4/eoPWcDvXDzovTBNePLGoJcgD3pJe63p0cwRZcsepQZAoGzz14sj9cUNZ3sUy7om3gcHHOD7ijlZT1GKCF2KgYqsq7cCu/EG7aSK9DnPFAHcRSpyOlCM7A8imbyM3UVSYw5yQBQAiQmropCGzVzW6n+tc+Bt6UHSzE0r1vUPDgMasNwByB1HoaZeGQfSsr8TTtDOyQws0joQXHUdPegYaHeGaFSchskEHrgHHT6U5WRSCynOKz3wfc26aVarKWSZyytv/i3EEfPNFXF06X81nF5mdQQM5OCTk/TFA5SXLhcjcRmub1540zCy7By+7kgeuO+Kytz8QQ6TcMskimURtkMwyW3Uj1b41uJpgbAHHBJPGCO2O4oPoemXchhZblVyGIG05AGTx+Yx+VZf/wBRVAitblHWKF32eJkjaeoxj1wR9RWJPxFqGy6jhuUijldiyjO72Gfyx8qBvZXuGgluLmadt+Bvbtg+vag1sfxPaQxrFteTYAu/xmG7HfGOKlZpBOUUrGdpHHPb8qlBtrn4ygU/cW0z5PViFH9aDHxpqPiAR28KqDz1P68Vi5bhgSc8fOqWuWPeg+hwfHexsXlq23+KFskH5H+tOLD4lg1SJmspX8RcBopBhlGevuOvIr5A9xJgAOfX2r21urq2uEuLWV45FPDDp8j7UH29tUhtN008u1SikZ98ngd+MUDP8UMwPgwNj+Jx0rA2eqyajvM5w643KD+Lj19OPpimUcsjQ7wm6HO1WfqOOlA/kvLrUCZLlC9vuwIwfLkDOOOtBwWcN14kq+HAVwSjSYBHsOuOnzpdY3l2GnjBZ4VkwVZcgAovX2z/AJzR2oSafbyKtqzSNkNvDcH257j1FAzt7aZJF8Kbz8A+Ykke3tRSfabFyzzyMT+JQSxK/U/y5pDDq0sVzBAz2ySSHbBE7qGYjqFycnI6imttrU6yhb5UCqeXkX8PPXPagaiecxrMkL5J/eOMfn1oG7+IpoldLbw3b+I8Ac9ueaHk13Q3v1D3QZXGJGzkIenXHb6Ut1PU9Ett4hnE6k5UBclc9Ovv/OgaaZ8R3PiOl6gmDcoVAXB9OnSmcGvRiVvtiJAmMq27P5186v8A4lmAaO2LCJcgHhev8qHf4hmmTwrlYiGG0Eg5z27+1B9Qm123UkphkHVwwIUevpinCmN+mNxGcdcV8S03Wn0pZA7ridCDBJ+Hjrx61zqHxbqFy/3epzo7R7TtxEp2jJJOCQfrQfWbvVrGOBxLdQrhSwfxBywJBH0xzWQ1/XNNl1Mh7jcY4mX7s7ufLzx7GvnOnXMl3G1zdE+XgMx4zzxV63MECFnjBeMgYXnk4/LrQP1+I2jtrNDGh8G4ZyFHJBYsc8e5/wA4r2613VZNbmvIiLZvDChQwbapJPH5/Ss8iMxcsjupBI9D3BquKX7MJproSYjHiOhb908An8+Bmgb3x3Xfj5lmkJ3Snw85OOzZ+VASzbUbcJGbPA/dx0xTC5tryPwt1vch51Bj3ITvHHA6nJH8jWd1T7ct7bpKs9nG20v4nlGc8c4x/qgNHjyRs0cYSNzyXGB39eldeHEn2YK/G8nyncehqq2kW5S5jW4y0Z3MrPg4zjg+3FVaRPY/tqG3vZnhjbKu6JkKx6D0/wB0GjjnIjUCWYAAYH2cf0qUwe8+HYmMZUkodpJu+Tj6VKDJTZY/hOfY8VyIXPLDaB70z+zx5x5gcnr86ujtmYYDZHqRjFAoWEY8uTjmrQgJ27cU0exOQzLgepYDNVNDCAdhyw7A5oFzRhZcr5cDqO5H+6Ps9YuRPJZhnIXzNvHDZ+tCuP8A3W1h+Jdw4NLNMvDPqdyZeHkAyc8YHtQbGDU4y10ZFIdmU4BznygZ/SuH1MF1Z4wqrgY38n5UqhHnfe45ABKrx0NcPqVvZ3MQdFklkHl3chT2b9KCjX2/aN/CUQRzWLqXdpQvhqcHdzjoQOBzV93rv7Re7umeRVDBUiIzuXpnOePoD1rPftGYhoQEG65FwZCMkkBgFPbHOfnTDRnaDWEaNhvKsEyMjJ6f8UBs2oWjGG2hTwroMAxmbIbOD5QBn2568ntVmmwHUr6WG4vINNt43MazSneZXDYAVeCc9Tg8ZHrSq48Rbo/ZVCup2+Ih8wK5yfXpn9KInvLpdIsYS8dv94zIQNuxAFVQOMkkgkn1oGOo281tcxWs8UihpfDkljVmDZ/Dt8vOevHPJHakuseJYySN4TkxE+VhyrDON2Og9BitANSmvLG31DVgHgQA71cqzEcFgAAAecZHvSg3mn61qU8SFbdrgqA8gLh9vrnrkfXj3oCdUtjHqlvZyQ7iQgUoS5Ibk498fyPrXWmSWrpCllayrc7GJiJ37WA/EM4zleT8uldXVjBLq9tbRXy3MoUeK7oVVCAMZOeccdD86ssdPudOuk3yxtM5MbeCpXeuQRjuOnb096CWlvELQxlWiiQARkgjb64PUntjHGfWh7mztwzeWaJ+jqg3BQB0H+qaXm0lZJDF9oXybUBbw07DPT24HNLZJzJaXiKjMm0xAOmcceY7e/XHPv1zQF29qqQWsccL+AVULNOCEbPQ7sVRqdzbqr21vbteo5BvHPCsVHRc+mCM/wCqK1OaaztbTToonvbeDau2VgGwBx16E4GewB7dKDsmAhvYriCBDK25WUkmMZB244HY89eaBoklzdlotOu4khcIFt7hjJ+FSCEJPB2g8jsM9+LNA0qPWNVlkvNQj1Gz091lEMZyiyYxsPXjqTzz0xQdzprwaits7SSIkf3rwELjPIA+uOee1W6FNd6RJqlppSW5h2M8jspx4g4AB/ePYmg5+JIVOuSz+GFeUCSSHoSBwSD6cj8jSDeupajIPsVuwdf/AJGXCqOMEkYrzUP2o3hX11OXDy/eE44PYUCL9jO4kwNoJ3FyAPTp160HbWs245itSc9RJ/epQIuJFAA5A4HlFSg1Z1a3N+IWgKBQN2Wzye38qMa6ZWYBcebAIIO7vxWY09TeF5bgkuWIIUYB/sKZ6ezvAA+1mH4c8ZH+6BlLMXJ3AYPTn3o1YANEEu2NZbiUKssoOFHXAOMZOPyx0rP3kq3eqWNv4k0UzuIvuwXAzjkqM9uw/vTGPW7q0u5NNkmJt4cLKEiztUYBbrnn2Pc0HEVpdG9EZifxCgwW6Yznr09aU2+kzQa08bhQWL7GRwRnrtODxxnrTLUdRY6eNtyqvM7NGFhKEoDg4IPQYHHXOaA+Fb2E6qkepXMcNvIDvldC5UjptHc5x14HXtQOLS0BQbS7ODyyRk7sdunJ9veleqaHdQWx1S9Qxv47KYSQxRNvlJwTitbJZ2kNtJf6Brc93b7sSoCFZGz1xj6cj0rq0kh1K5nhDuHRQRjIOceh6jmg+d6XHC8rSMIpQ0ZjSNxnLHocZ/r1rzc9vcruBDqRwT0pvZz2d8Le/wDAXxobqObxIlC5Cvv5HcYH+das+PrJbP4laRU+6uAsoI7+tAKPtFncwzyWksUDq7xbQcSkqcc9+oNLNQumkU+IdzKdi+gwSSf1rV6Tq6wJBb3SeNaz4We3dfKoOAGX3znj5UDqWlQQSh4VRIk3YDgsGzxzyOaC6+jk/wCnNMtzIGgkTbgDsFyPlyf0rNWka2usWnjwkxhw+Om4Z4I9qOuJryS4Ahj4A2kB+2Og5xVpBurkveRu5QbY1eLHhjJ4GOoHagbaXJFb3t5NdsxcXQHiYBIGM4XHQE8fKr7i4ivrDYsZS4jl3rMcBmAXBU+o5pPPcxGP7IYVWEIpLiIqzMO27PPAqu2DTwgh5BCMkZPOfXNARLctbrjzeIW8owCTzwc+vPrXVtqE63H2lj4IZhlwocbh0IBBAPPX3NV2cwmVxcspjU7T1ySCCMjPtXihZfFE7Hyk7Uc5VR7DtQENM8rb/Hdw7Es+N2fXPHNWBYlUlJGAkVgwxgHgZGDQFhFIpdCgCkZUjn8v0q+1kt97KLiPOcEs23HPPXrQX2UkzXBSwHiXTnIRXAAxyM5OO36UJDa6jBqVsZ7WaJLmQh5AMBgOTkjjoM00+E7rTo/iI282nxs1wrBJ0GTHjJzjHAI6nHp86v8AiTVp7W7ktokRredGDAZJTjGeOg96Dhfhye/0bUHhdyqTkx/NcfpkH/M5wgQyb8kAyMEwOSuDzkf50r6DZ6zL+wntUl8NgzMrEPyD8hwc+tZdUgtZGeNUnuZJGZk9CTnJb6549e9AuOmTqSqRTlRwD4Z5FSmRukJyXwT1GelSgOls47a0VApVmxvQHlehOfTpXtvLtQPHlyBggchjz3NdTS+LEx3YC8gNySe+MiqWkCgERblHO1MZ+poLWzHMs1uVWY4JO4Y4PrjJ7VTdFp3aW4mXCjB2Y6A9z3oa5uSWcTtGY/4OST86GfwZnwu9CV52cZPueaD2FrbeNqmSQt5WdeFYnGMfOvLjTza2VwXG5twXc2eMHJA/Kqok8O6slZCWedGwRnowNPfi9w0CRhSGJ5weOpoM9pN4NOvYrqF3V4mBdOokXupHuK2tldPFrbiGLgnfDjAGw8jkn0Ir5+UcPuXtya0UNzJfWyTmUCSFAikHaSoH4T8qAT4iUabrM09kyLbXWXVY33BSfxDp6kn60Pf6/c6msC32GECbI2VctjgYP5VzqVsi2UZQMCrYGe/rRuhaD+0LGSWMr4kcmAT0IxQB2RdlHhjcUTcMdsf7pyZbvUso+UUZ4QbyxP8ASi9N0uGyuIYlYtNOzrJu/g2N09OSPyFNII/ssCxptMg7AAAUFdraR2iBNvK9PeupTtIB/Ewz9PnUbEW528zt6ms/Lq8xu5EihR4w2Tkbd3+f0oOdXuoz5ScIvmzn2rqxu41jVUVUiOTnPXnrVoWCaFpJLYyIZABMu4qOmQef0xXKQW8jsHLbMnaQpX35oFywmZ2dWVvNhef85p3BbEQ/fLknj1GaqSO2tCjqQWkbAy55NHEN+JFPPPHf2oKoxulEEMbu8hwpVc8/0pBrWnfsS8dZJz94odY1HJYnkZ7Af8gU9u5Iymx8qRxx1pVIillKDxG3cbwCee1Ar0uO7SZ7kPLCdrDcowzg9Rz2pxFNPOpiLkmXAY8s0mPU9f5Vy8DF8BkVWbByfNj5UfDcpbQM0EgVwNoYcOQQcgce/J+VALe3JltGsrW3xkgfaHbaTjnhR07cnJ+VKTGLaQxxyPI/72xcg9/nTGHUJLV2MESeIeFkcZZfcc8flUhiTP2h2Lhz95lmUP1ySV5PWgVGOYnOI+fVjUp0v2faMRcY/wC2T+ualAHPMgceFCJGwAXc9fpVUU824qsX3bcAAkAn3x1o2DT2SRXlZiw/GI/Ng++eMU0i0pfGDAqqDkIfMf6CgzsVvJcvlIJGbIHTgfn2p9b6C4IS8kRuBuERwuPnwaarbwq+/axfPG0kDPyBrtxNM34BGo/j9PlQZb4iaOzvbHwRmWIFyR+90xz17dTVN5qUV5ABIhWQHvz+tNtcXTZkZdzNcRfvIAMe3v0rMMdzbcdaBhp8cCX3h3pKQyRspcLnbkcHHfmvZwkOmKsMWxiPELgk8nqP7YGPeg45iwEWCzIcD5UabJJbSZo5WIjBJJXCnjoBnrQcXAVrGJJQzHwt483AYjqBj/M010nVP2HZW8Mtq5aduSDg9hn9aUQ7rgQ2saZLbWLdcKByP5Ub8RWqrDb3G5nnMm1mY8ev/H6UDaOyvF1BrqWePGTtVQSQPrR8gVQWJBPYe9UXUsDRRmaGKTIBG8A4NLdR1GJeC7F9zZRTx2/v/eg7vL+NplTeQSOcHy5+YNCMVkzEijnIkAJJP19PrQtu/wBqfCKI/Y84/nTSziWJB07HcCc5oPEt/DGyKFtrebYuQMgemcdK93pE6u7bWxwoG44ru5YHHOW6/iOD7dapYGWTfLGq5/7JOAcc85zQeXTSxrFMyTIso8jMCoYZ4x7UfErNBl1O4Ddy3I/WgItkbKjB3ccod3lC/PtTDxEIwAOffrQCXkyQsIz5JiOmeQfcdqpfdDITiNicclfw56ge9dBFSRnEZ6Fshd2D2ye1FafYx3Jkk1CdYIIBlthAIyeOv9M0CudQrBpXWUNyAjbsfP3qy3uZrUuV8iuhVygz5T60Zby6G8r/AGaC+mTpuYhQv58VNV1JJbKO3it4bWKLk5G5mb+InqflQLvJJGsRUkfwkkgn0x1PaiNQ0i9hSOS6hWEMQIxIOc9gF9foTXkGtrYlZtPhd7rGTcTKPKcfur/yfyrnTVvtV1iC+vDO3hyBmmbJ2kHI5HTJHQUBH/T+or5Tpt2ccZ2Nz+lSvpEepXZjUk2OSBnyMf13VKDIR20cTNhc+Y7Qpq/wFCYYgDOfnXdzMsOVRAR3JXFATSNNEfMqZ6M3b5DvQEtIIx93syp55AI45pTd6vF4rIPEwp85QFsn2PQVTqF9Hb26Rbz4yjG8qc8j60pkRTJ5IzI+R5z5V5+vzoLr68a5i3CCRMnJZgMY+dJ4lDTjHGBk5ptHuZ2kuZI41cYYICeMevSlEqrFcFUcMufK3qKC6zWJbhpps4AyACQT+XPrTBvGlgPhRTRxY2qoyxNdfDdkl5JO0g4QDr9afSxB0Eajant3oM9ZeHG/kEiuiBd2SPmOPlV1x4NwPDmBc9hzRM9kI5XZpjuI5X1rh4xbjzsDj8XBJoB38iYAbAwPKc/rQ0UCzSMWDFei+1MYvPHvVdoPOScAD613ZRxyxnxlRkB5JYHpQcwIix4j4CjnaKrdopGdfIpOFcAEM2R2/pRi2SXUiwQwGRpfwgNwPn+XWqbpLmCa209BAGR/E8pzjk9cf0oK4hiAJCAVUkhpMhT6dD1617Els1qbeOOZrzfmRlbygZzx9OMHBoqaEyzFnZDjPXgDPYD8qt8KKJwWALkkBSRkUFeGQPbqpLMnlkYE7T6+lWpbyKmxJpfDOSUUAjnkn5VarAgbI9z46hxlffijYNJuL1GLI0UX7rnnd9M/5mgV+PavLFcTzb9gwIwGDcHOTgY9OtdahaWWy3kuYCZSu9wZtrKW9VPIz8jx9KaW3wtdx5fdArK29QC2Rjpz2zXktkLKOVZbWSdpDu8WGIyOh53E89Pfrk0GdjaSWRbeCNdq8jnCg9sDv9feuLy1eFHMpGAADkjnkck1o0tLZoxKPDaUqPIGGc//AKVu+Mfn0pfPAhlUzMrndkwKu08dsAcD6UA+k6RLPcwTy2xFpGQ800qYQr6gng/IVuJES6gWG4gBiI8qgcKOwyOn0pBY6heazqMUNw+LZVO6IcDYAegrTTW8jRL9/sReWZwBxjvQBNpOn7j/APZHPQXEwH/9VK6Z5wxAMeAalBnbvUYrVHNxkPjKxngt6dKzk2rzXTmNYmQKC3DdP0+VcDULf9oJBeb1hbJLxjc6kZxxxn/VDv4CSSRRRTbH43ykbkT5DqSf8NB211MgJkQ4ODk8cfPPFDG6laQKh4TjOMdf1ptZ6LcXreLOSsZAI3HkDHvR7aTbWx3FWYe7Dn8qBHBaT3WS5YjI5NX3sFtFbLCsbMytzhOwHPmP8qfWsTmMExeHj05zQ93YqZxIhBZjgh0JIB9M9D2oAPhiSOO3upZJERRJgbh2A/vV9zqquZFtJRvUEl+oA9hQhsLdFk8SRwO68DpihG8GSRDp+zxeVZCuC3zH/NBWJDMjSTNvwMK3OTj/AJorTxLPgJOdhH4D1H1zV1vpDSsGjEis5x4a4I+WKNltRAn2ZpfschOCHjYE+oHGKD2cP4aRQLvI/ET2/wA5796ujwkWxUDsR5gO2fWvYLR7dPJcscAjlBirIY0ih3NNIwUDMjkDp3yetBT4hQqS7RSKOSp7eme9U3KxJFlpSgb32/rV32u0ncxqfEGOSEyp+Z6UFc27ybsqku3ypGwAGCe56fX8qA6J4fCDGUMu38YHLY+VE6TpTX80zF9sUQ3bs/PGOnNLLIrcOYldvMQSyngjONuB157jinOmXbJdC1EIDysVYxuMn5DHt9KBloPw6DObi5uGe35CgrhnI7ccD3NaqzjNqiJ4SAEYjVRwp9KNNsiwwxAhbdExtA6/5zVkjIEDOcjoOOT8qBbNINzxRHdn8TdhVJnFtuihZjcKMlFGCM+tFxwqZmBdUA5Zff3FetENw2yKgIySeWoFUHwxYu8l1LaAyzDd5j5lJ5PNItU+FwqyzRXav4eTJuHmx/5fPNNPif4lS3sprTTj414CIyy+VInxnk+vB4+lZbVvim61GyFukUVuMgvHGcqxzk5yOfl+poANLvzZX0ouJH8IQnhfXIxz68Hmida+Jbm/CWFihji3BcK/nlY9Oe3P86SJA7qZZmIQty2O4Hp9K6NvEc+GVYk5JI+goOJjMkzpLbyLIrEMC5JB71KPSPCKNz9O0YqUFk2l2tgkY2GRmclmOOSDjpimVlo1rHN4u3zhuDmpUoG72qFjs8oU4Y92xVEttGMZjU4555xUqUFFyS0MuGK7QMEAZFA3kywxrGpfxCG+8PJ4+vXmpUoMzO4uCI7d5Uw+CznJwT/n+CtFFbrHCZJFR2X2xUqUHNv8QvpGoTJFbh8RbVG/bjLDJzj9K81f4mXUIDbz2Kkq4ZS77sHIHBwMVKlAXNZumV3jKgMuOAM/KrLi1KWm4hGx5sNz25qVKAG5nh8AyyrIQcnauBn5/KodBkuvtDzzeGqpuwjFieNw7D0qVKCW9ogkS2E0xi4YKdoI7HBx61v9B0ay0+9MUFtHlI8tIxy7E471KlA9aWQS+E6pkDI29hSmfULh5o1tUhV5Nyh5QTtAJz0+VSpQIvii5l0G2/Z9h57uctm4c7doJBJGAecmkMNnqUrq11cI5z1V2DYJ9e3XtUqUFR0Od5SkXgKzLuZiSSeceleH4VvY4WdZ4d+7AO9v6VKlBS3w1f3Koomt8+hZgAfoPamth8JXHhKEa2Em4AnJwc49qlSg2sGgQLDGDpNicKBn7S/PH/jUqVKD/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data:image/jpeg;base64,/9j/4AAQSkZJRgABAQAAAQABAAD/2wBDAAkGBwgHBgkIBwgKCgkLDRYPDQwMDRsUFRAWIB0iIiAdHx8kKDQsJCYxJx8fLT0tMTU3Ojo6Iys/RD84QzQ5Ojf/2wBDAQoKCg0MDRoPDxo3JR8lNzc3Nzc3Nzc3Nzc3Nzc3Nzc3Nzc3Nzc3Nzc3Nzc3Nzc3Nzc3Nzc3Nzc3Nzc3Nzc3Nzf/wAARCACGAMIDASIAAhEBAxEB/8QAGwAAAgMBAQEAAAAAAAAAAAAABAUAAwYCAQf/xAA8EAACAQMDAgQDBQgBAwUBAAABAgMABBEFEiExQRMiUWEGcYEUIzKRoRVCUrHR4fDxwRZTcgckMzRisv/EABQBAQAAAAAAAAAAAAAAAAAAAAD/xAAUEQEAAAAAAAAAAAAAAAAAAAAA/9oADAMBAAIRAxEAPwD7eMdjzXpOKCNwquQOTViThqAkHNeMQKr3gA81yrjOWNBcDXuRVQzjyP8ASvQ4/eoPWcDvXDzovTBNePLGoJcgD3pJe63p0cwRZcsepQZAoGzz14sj9cUNZ3sUy7om3gcHHOD7ijlZT1GKCF2KgYqsq7cCu/EG7aSK9DnPFAHcRSpyOlCM7A8imbyM3UVSYw5yQBQAiQmropCGzVzW6n+tc+Bt6UHSzE0r1vUPDgMasNwByB1HoaZeGQfSsr8TTtDOyQws0joQXHUdPegYaHeGaFSchskEHrgHHT6U5WRSCynOKz3wfc26aVarKWSZyytv/i3EEfPNFXF06X81nF5mdQQM5OCTk/TFA5SXLhcjcRmub1540zCy7By+7kgeuO+Kytz8QQ6TcMskimURtkMwyW3Uj1b41uJpgbAHHBJPGCO2O4oPoemXchhZblVyGIG05AGTx+Yx+VZf/wBRVAitblHWKF32eJkjaeoxj1wR9RWJPxFqGy6jhuUijldiyjO72Gfyx8qBvZXuGgluLmadt+Bvbtg+vag1sfxPaQxrFteTYAu/xmG7HfGOKlZpBOUUrGdpHHPb8qlBtrn4ygU/cW0z5PViFH9aDHxpqPiAR28KqDz1P68Vi5bhgSc8fOqWuWPeg+hwfHexsXlq23+KFskH5H+tOLD4lg1SJmspX8RcBopBhlGevuOvIr5A9xJgAOfX2r21urq2uEuLWV45FPDDp8j7UH29tUhtN008u1SikZ98ngd+MUDP8UMwPgwNj+Jx0rA2eqyajvM5w643KD+Lj19OPpimUcsjQ7wm6HO1WfqOOlA/kvLrUCZLlC9vuwIwfLkDOOOtBwWcN14kq+HAVwSjSYBHsOuOnzpdY3l2GnjBZ4VkwVZcgAovX2z/AJzR2oSafbyKtqzSNkNvDcH257j1FAzt7aZJF8Kbz8A+Ykke3tRSfabFyzzyMT+JQSxK/U/y5pDDq0sVzBAz2ySSHbBE7qGYjqFycnI6imttrU6yhb5UCqeXkX8PPXPagaiecxrMkL5J/eOMfn1oG7+IpoldLbw3b+I8Ac9ueaHk13Q3v1D3QZXGJGzkIenXHb6Ut1PU9Ett4hnE6k5UBclc9Ovv/OgaaZ8R3PiOl6gmDcoVAXB9OnSmcGvRiVvtiJAmMq27P5186v8A4lmAaO2LCJcgHhev8qHf4hmmTwrlYiGG0Eg5z27+1B9Qm123UkphkHVwwIUevpinCmN+mNxGcdcV8S03Wn0pZA7ridCDBJ+Hjrx61zqHxbqFy/3epzo7R7TtxEp2jJJOCQfrQfWbvVrGOBxLdQrhSwfxBywJBH0xzWQ1/XNNl1Mh7jcY4mX7s7ufLzx7GvnOnXMl3G1zdE+XgMx4zzxV63MECFnjBeMgYXnk4/LrQP1+I2jtrNDGh8G4ZyFHJBYsc8e5/wA4r2613VZNbmvIiLZvDChQwbapJPH5/Ss8iMxcsjupBI9D3BquKX7MJproSYjHiOhb908An8+Bmgb3x3Xfj5lmkJ3Snw85OOzZ+VASzbUbcJGbPA/dx0xTC5tryPwt1vch51Bj3ITvHHA6nJH8jWd1T7ct7bpKs9nG20v4nlGc8c4x/qgNHjyRs0cYSNzyXGB39eldeHEn2YK/G8nyncehqq2kW5S5jW4y0Z3MrPg4zjg+3FVaRPY/tqG3vZnhjbKu6JkKx6D0/wB0GjjnIjUCWYAAYH2cf0qUwe8+HYmMZUkodpJu+Tj6VKDJTZY/hOfY8VyIXPLDaB70z+zx5x5gcnr86ujtmYYDZHqRjFAoWEY8uTjmrQgJ27cU0exOQzLgepYDNVNDCAdhyw7A5oFzRhZcr5cDqO5H+6Ps9YuRPJZhnIXzNvHDZ+tCuP8A3W1h+Jdw4NLNMvDPqdyZeHkAyc8YHtQbGDU4y10ZFIdmU4BznygZ/SuH1MF1Z4wqrgY38n5UqhHnfe45ABKrx0NcPqVvZ3MQdFklkHl3chT2b9KCjX2/aN/CUQRzWLqXdpQvhqcHdzjoQOBzV93rv7Re7umeRVDBUiIzuXpnOePoD1rPftGYhoQEG65FwZCMkkBgFPbHOfnTDRnaDWEaNhvKsEyMjJ6f8UBs2oWjGG2hTwroMAxmbIbOD5QBn2568ntVmmwHUr6WG4vINNt43MazSneZXDYAVeCc9Tg8ZHrSq48Rbo/ZVCup2+Ih8wK5yfXpn9KInvLpdIsYS8dv94zIQNuxAFVQOMkkgkn1oGOo281tcxWs8UihpfDkljVmDZ/Dt8vOevHPJHakuseJYySN4TkxE+VhyrDON2Og9BitANSmvLG31DVgHgQA71cqzEcFgAAAecZHvSg3mn61qU8SFbdrgqA8gLh9vrnrkfXj3oCdUtjHqlvZyQ7iQgUoS5Ibk498fyPrXWmSWrpCllayrc7GJiJ37WA/EM4zleT8uldXVjBLq9tbRXy3MoUeK7oVVCAMZOeccdD86ssdPudOuk3yxtM5MbeCpXeuQRjuOnb096CWlvELQxlWiiQARkgjb64PUntjHGfWh7mztwzeWaJ+jqg3BQB0H+qaXm0lZJDF9oXybUBbw07DPT24HNLZJzJaXiKjMm0xAOmcceY7e/XHPv1zQF29qqQWsccL+AVULNOCEbPQ7sVRqdzbqr21vbteo5BvHPCsVHRc+mCM/wCqK1OaaztbTToonvbeDau2VgGwBx16E4GewB7dKDsmAhvYriCBDK25WUkmMZB244HY89eaBoklzdlotOu4khcIFt7hjJ+FSCEJPB2g8jsM9+LNA0qPWNVlkvNQj1Gz091lEMZyiyYxsPXjqTzz0xQdzprwaits7SSIkf3rwELjPIA+uOee1W6FNd6RJqlppSW5h2M8jspx4g4AB/ePYmg5+JIVOuSz+GFeUCSSHoSBwSD6cj8jSDeupajIPsVuwdf/AJGXCqOMEkYrzUP2o3hX11OXDy/eE44PYUCL9jO4kwNoJ3FyAPTp160HbWs245itSc9RJ/epQIuJFAA5A4HlFSg1Z1a3N+IWgKBQN2Wzye38qMa6ZWYBcebAIIO7vxWY09TeF5bgkuWIIUYB/sKZ6ezvAA+1mH4c8ZH+6BlLMXJ3AYPTn3o1YANEEu2NZbiUKssoOFHXAOMZOPyx0rP3kq3eqWNv4k0UzuIvuwXAzjkqM9uw/vTGPW7q0u5NNkmJt4cLKEiztUYBbrnn2Pc0HEVpdG9EZifxCgwW6Yznr09aU2+kzQa08bhQWL7GRwRnrtODxxnrTLUdRY6eNtyqvM7NGFhKEoDg4IPQYHHXOaA+Fb2E6qkepXMcNvIDvldC5UjptHc5x14HXtQOLS0BQbS7ODyyRk7sdunJ9veleqaHdQWx1S9Qxv47KYSQxRNvlJwTitbJZ2kNtJf6Brc93b7sSoCFZGz1xj6cj0rq0kh1K5nhDuHRQRjIOceh6jmg+d6XHC8rSMIpQ0ZjSNxnLHocZ/r1rzc9vcruBDqRwT0pvZz2d8Le/wDAXxobqObxIlC5Cvv5HcYH+das+PrJbP4laRU+6uAsoI7+tAKPtFncwzyWksUDq7xbQcSkqcc9+oNLNQumkU+IdzKdi+gwSSf1rV6Tq6wJBb3SeNaz4We3dfKoOAGX3znj5UDqWlQQSh4VRIk3YDgsGzxzyOaC6+jk/wCnNMtzIGgkTbgDsFyPlyf0rNWka2usWnjwkxhw+Om4Z4I9qOuJryS4Ahj4A2kB+2Og5xVpBurkveRu5QbY1eLHhjJ4GOoHagbaXJFb3t5NdsxcXQHiYBIGM4XHQE8fKr7i4ivrDYsZS4jl3rMcBmAXBU+o5pPPcxGP7IYVWEIpLiIqzMO27PPAqu2DTwgh5BCMkZPOfXNARLctbrjzeIW8owCTzwc+vPrXVtqE63H2lj4IZhlwocbh0IBBAPPX3NV2cwmVxcspjU7T1ySCCMjPtXihZfFE7Hyk7Uc5VR7DtQENM8rb/Hdw7Es+N2fXPHNWBYlUlJGAkVgwxgHgZGDQFhFIpdCgCkZUjn8v0q+1kt97KLiPOcEs23HPPXrQX2UkzXBSwHiXTnIRXAAxyM5OO36UJDa6jBqVsZ7WaJLmQh5AMBgOTkjjoM00+E7rTo/iI282nxs1wrBJ0GTHjJzjHAI6nHp86v8AiTVp7W7ktokRredGDAZJTjGeOg96Dhfhye/0bUHhdyqTkx/NcfpkH/M5wgQyb8kAyMEwOSuDzkf50r6DZ6zL+wntUl8NgzMrEPyD8hwc+tZdUgtZGeNUnuZJGZk9CTnJb6549e9AuOmTqSqRTlRwD4Z5FSmRukJyXwT1GelSgOls47a0VApVmxvQHlehOfTpXtvLtQPHlyBggchjz3NdTS+LEx3YC8gNySe+MiqWkCgERblHO1MZ+poLWzHMs1uVWY4JO4Y4PrjJ7VTdFp3aW4mXCjB2Y6A9z3oa5uSWcTtGY/4OST86GfwZnwu9CV52cZPueaD2FrbeNqmSQt5WdeFYnGMfOvLjTza2VwXG5twXc2eMHJA/Kqok8O6slZCWedGwRnowNPfi9w0CRhSGJ5weOpoM9pN4NOvYrqF3V4mBdOokXupHuK2tldPFrbiGLgnfDjAGw8jkn0Ir5+UcPuXtya0UNzJfWyTmUCSFAikHaSoH4T8qAT4iUabrM09kyLbXWXVY33BSfxDp6kn60Pf6/c6msC32GECbI2VctjgYP5VzqVsi2UZQMCrYGe/rRuhaD+0LGSWMr4kcmAT0IxQB2RdlHhjcUTcMdsf7pyZbvUso+UUZ4QbyxP8ASi9N0uGyuIYlYtNOzrJu/g2N09OSPyFNII/ssCxptMg7AAAUFdraR2iBNvK9PeupTtIB/Ewz9PnUbEW528zt6ms/Lq8xu5EihR4w2Tkbd3+f0oOdXuoz5ScIvmzn2rqxu41jVUVUiOTnPXnrVoWCaFpJLYyIZABMu4qOmQef0xXKQW8jsHLbMnaQpX35oFywmZ2dWVvNhef85p3BbEQ/fLknj1GaqSO2tCjqQWkbAy55NHEN+JFPPPHf2oKoxulEEMbu8hwpVc8/0pBrWnfsS8dZJz94odY1HJYnkZ7Af8gU9u5Iymx8qRxx1pVIillKDxG3cbwCee1Ar0uO7SZ7kPLCdrDcowzg9Rz2pxFNPOpiLkmXAY8s0mPU9f5Vy8DF8BkVWbByfNj5UfDcpbQM0EgVwNoYcOQQcgce/J+VALe3JltGsrW3xkgfaHbaTjnhR07cnJ+VKTGLaQxxyPI/72xcg9/nTGHUJLV2MESeIeFkcZZfcc8flUhiTP2h2Lhz95lmUP1ySV5PWgVGOYnOI+fVjUp0v2faMRcY/wC2T+ualAHPMgceFCJGwAXc9fpVUU824qsX3bcAAkAn3x1o2DT2SRXlZiw/GI/Ng++eMU0i0pfGDAqqDkIfMf6CgzsVvJcvlIJGbIHTgfn2p9b6C4IS8kRuBuERwuPnwaarbwq+/axfPG0kDPyBrtxNM34BGo/j9PlQZb4iaOzvbHwRmWIFyR+90xz17dTVN5qUV5ABIhWQHvz+tNtcXTZkZdzNcRfvIAMe3v0rMMdzbcdaBhp8cCX3h3pKQyRspcLnbkcHHfmvZwkOmKsMWxiPELgk8nqP7YGPeg45iwEWCzIcD5UabJJbSZo5WIjBJJXCnjoBnrQcXAVrGJJQzHwt483AYjqBj/M010nVP2HZW8Mtq5aduSDg9hn9aUQ7rgQ2saZLbWLdcKByP5Ub8RWqrDb3G5nnMm1mY8ev/H6UDaOyvF1BrqWePGTtVQSQPrR8gVQWJBPYe9UXUsDRRmaGKTIBG8A4NLdR1GJeC7F9zZRTx2/v/eg7vL+NplTeQSOcHy5+YNCMVkzEijnIkAJJP19PrQtu/wBqfCKI/Y84/nTSziWJB07HcCc5oPEt/DGyKFtrebYuQMgemcdK93pE6u7bWxwoG44ru5YHHOW6/iOD7dapYGWTfLGq5/7JOAcc85zQeXTSxrFMyTIso8jMCoYZ4x7UfErNBl1O4Ddy3I/WgItkbKjB3ccod3lC/PtTDxEIwAOffrQCXkyQsIz5JiOmeQfcdqpfdDITiNicclfw56ge9dBFSRnEZ6Fshd2D2ye1FafYx3Jkk1CdYIIBlthAIyeOv9M0CudQrBpXWUNyAjbsfP3qy3uZrUuV8iuhVygz5T60Zby6G8r/AGaC+mTpuYhQv58VNV1JJbKO3it4bWKLk5G5mb+InqflQLvJJGsRUkfwkkgn0x1PaiNQ0i9hSOS6hWEMQIxIOc9gF9foTXkGtrYlZtPhd7rGTcTKPKcfur/yfyrnTVvtV1iC+vDO3hyBmmbJ2kHI5HTJHQUBH/T+or5Tpt2ccZ2Nz+lSvpEepXZjUk2OSBnyMf13VKDIR20cTNhc+Y7Qpq/wFCYYgDOfnXdzMsOVRAR3JXFATSNNEfMqZ6M3b5DvQEtIIx93syp55AI45pTd6vF4rIPEwp85QFsn2PQVTqF9Hb26Rbz4yjG8qc8j60pkRTJ5IzI+R5z5V5+vzoLr68a5i3CCRMnJZgMY+dJ4lDTjHGBk5ptHuZ2kuZI41cYYICeMevSlEqrFcFUcMufK3qKC6zWJbhpps4AyACQT+XPrTBvGlgPhRTRxY2qoyxNdfDdkl5JO0g4QDr9afSxB0Eajant3oM9ZeHG/kEiuiBd2SPmOPlV1x4NwPDmBc9hzRM9kI5XZpjuI5X1rh4xbjzsDj8XBJoB38iYAbAwPKc/rQ0UCzSMWDFei+1MYvPHvVdoPOScAD613ZRxyxnxlRkB5JYHpQcwIix4j4CjnaKrdopGdfIpOFcAEM2R2/pRi2SXUiwQwGRpfwgNwPn+XWqbpLmCa209BAGR/E8pzjk9cf0oK4hiAJCAVUkhpMhT6dD1617Els1qbeOOZrzfmRlbygZzx9OMHBoqaEyzFnZDjPXgDPYD8qt8KKJwWALkkBSRkUFeGQPbqpLMnlkYE7T6+lWpbyKmxJpfDOSUUAjnkn5VarAgbI9z46hxlffijYNJuL1GLI0UX7rnnd9M/5mgV+PavLFcTzb9gwIwGDcHOTgY9OtdahaWWy3kuYCZSu9wZtrKW9VPIz8jx9KaW3wtdx5fdArK29QC2Rjpz2zXktkLKOVZbWSdpDu8WGIyOh53E89Pfrk0GdjaSWRbeCNdq8jnCg9sDv9feuLy1eFHMpGAADkjnkck1o0tLZoxKPDaUqPIGGc//AKVu+Mfn0pfPAhlUzMrndkwKu08dsAcD6UA+k6RLPcwTy2xFpGQ800qYQr6gng/IVuJES6gWG4gBiI8qgcKOwyOn0pBY6heazqMUNw+LZVO6IcDYAegrTTW8jRL9/sReWZwBxjvQBNpOn7j/APZHPQXEwH/9VK6Z5wxAMeAalBnbvUYrVHNxkPjKxngt6dKzk2rzXTmNYmQKC3DdP0+VcDULf9oJBeb1hbJLxjc6kZxxxn/VDv4CSSRRRTbH43ykbkT5DqSf8NB211MgJkQ4ODk8cfPPFDG6laQKh4TjOMdf1ptZ6LcXreLOSsZAI3HkDHvR7aTbWx3FWYe7Dn8qBHBaT3WS5YjI5NX3sFtFbLCsbMytzhOwHPmP8qfWsTmMExeHj05zQ93YqZxIhBZjgh0JIB9M9D2oAPhiSOO3upZJERRJgbh2A/vV9zqquZFtJRvUEl+oA9hQhsLdFk8SRwO68DpihG8GSRDp+zxeVZCuC3zH/NBWJDMjSTNvwMK3OTj/AJorTxLPgJOdhH4D1H1zV1vpDSsGjEis5x4a4I+WKNltRAn2ZpfschOCHjYE+oHGKD2cP4aRQLvI/ET2/wA5796ujwkWxUDsR5gO2fWvYLR7dPJcscAjlBirIY0ih3NNIwUDMjkDp3yetBT4hQqS7RSKOSp7eme9U3KxJFlpSgb32/rV32u0ncxqfEGOSEyp+Z6UFc27ybsqku3ypGwAGCe56fX8qA6J4fCDGUMu38YHLY+VE6TpTX80zF9sUQ3bs/PGOnNLLIrcOYldvMQSyngjONuB157jinOmXbJdC1EIDysVYxuMn5DHt9KBloPw6DObi5uGe35CgrhnI7ccD3NaqzjNqiJ4SAEYjVRwp9KNNsiwwxAhbdExtA6/5zVkjIEDOcjoOOT8qBbNINzxRHdn8TdhVJnFtuihZjcKMlFGCM+tFxwqZmBdUA5Zff3FetENw2yKgIySeWoFUHwxYu8l1LaAyzDd5j5lJ5PNItU+FwqyzRXav4eTJuHmx/5fPNNPif4lS3sprTTj414CIyy+VInxnk+vB4+lZbVvim61GyFukUVuMgvHGcqxzk5yOfl+poANLvzZX0ouJH8IQnhfXIxz68Hmida+Jbm/CWFihji3BcK/nlY9Oe3P86SJA7qZZmIQty2O4Hp9K6NvEc+GVYk5JI+goOJjMkzpLbyLIrEMC5JB71KPSPCKNz9O0YqUFk2l2tgkY2GRmclmOOSDjpimVlo1rHN4u3zhuDmpUoG72qFjs8oU4Y92xVEttGMZjU4555xUqUFFyS0MuGK7QMEAZFA3kywxrGpfxCG+8PJ4+vXmpUoMzO4uCI7d5Uw+CznJwT/n+CtFFbrHCZJFR2X2xUqUHNv8QvpGoTJFbh8RbVG/bjLDJzj9K81f4mXUIDbz2Kkq4ZS77sHIHBwMVKlAXNZumV3jKgMuOAM/KrLi1KWm4hGx5sNz25qVKAG5nh8AyyrIQcnauBn5/KodBkuvtDzzeGqpuwjFieNw7D0qVKCW9ogkS2E0xi4YKdoI7HBx61v9B0ay0+9MUFtHlI8tIxy7E471KlA9aWQS+E6pkDI29hSmfULh5o1tUhV5Nyh5QTtAJz0+VSpQIvii5l0G2/Z9h57uctm4c7doJBJGAecmkMNnqUrq11cI5z1V2DYJ9e3XtUqUFR0Od5SkXgKzLuZiSSeceleH4VvY4WdZ4d+7AO9v6VKlBS3w1f3Koomt8+hZgAfoPamth8JXHhKEa2Em4AnJwc49qlSg2sGgQLDGDpNicKBn7S/PH/jUqVKD/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6" name="Picture 8" descr="https://encrypted-tbn1.google.com/images?q=tbn:ANd9GcQrHphEVR3Sii010IF2q6_Ls0ZA7fAgB3P3uBsxBN19C72aab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828800"/>
            <a:ext cx="4191000" cy="2887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455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POLICIES</a:t>
            </a:r>
            <a:endParaRPr lang="en-US" dirty="0"/>
          </a:p>
        </p:txBody>
      </p:sp>
      <p:sp>
        <p:nvSpPr>
          <p:cNvPr id="3" name="Text Placeholder 2"/>
          <p:cNvSpPr>
            <a:spLocks noGrp="1"/>
          </p:cNvSpPr>
          <p:nvPr>
            <p:ph type="body" idx="1"/>
          </p:nvPr>
        </p:nvSpPr>
        <p:spPr>
          <a:xfrm>
            <a:off x="457200" y="914400"/>
            <a:ext cx="5626968" cy="639762"/>
          </a:xfrm>
        </p:spPr>
        <p:txBody>
          <a:bodyPr>
            <a:normAutofit fontScale="92500" lnSpcReduction="20000"/>
          </a:bodyPr>
          <a:lstStyle/>
          <a:p>
            <a:r>
              <a:rPr lang="en-US" dirty="0" smtClean="0"/>
              <a:t>EQUAL RIGHTS FROM MEN AND WOMEN</a:t>
            </a:r>
            <a:endParaRPr lang="en-US" dirty="0"/>
          </a:p>
        </p:txBody>
      </p:sp>
      <p:sp>
        <p:nvSpPr>
          <p:cNvPr id="4" name="Content Placeholder 3"/>
          <p:cNvSpPr>
            <a:spLocks noGrp="1"/>
          </p:cNvSpPr>
          <p:nvPr>
            <p:ph sz="half" idx="2"/>
          </p:nvPr>
        </p:nvSpPr>
        <p:spPr>
          <a:xfrm>
            <a:off x="304800" y="1600200"/>
            <a:ext cx="6067400" cy="4648200"/>
          </a:xfrm>
        </p:spPr>
        <p:txBody>
          <a:bodyPr>
            <a:normAutofit/>
          </a:bodyPr>
          <a:lstStyle/>
          <a:p>
            <a:r>
              <a:rPr lang="en-US" dirty="0" err="1" smtClean="0"/>
              <a:t>Kemalism</a:t>
            </a:r>
            <a:r>
              <a:rPr lang="en-US" dirty="0" smtClean="0"/>
              <a:t> attempted to provide equal benefits and treatment of men and women</a:t>
            </a:r>
          </a:p>
          <a:p>
            <a:pPr marL="0" indent="0">
              <a:buNone/>
            </a:pPr>
            <a:r>
              <a:rPr lang="en-US" i="1" dirty="0" smtClean="0"/>
              <a:t>1933:</a:t>
            </a:r>
            <a:r>
              <a:rPr lang="en-US" dirty="0" smtClean="0"/>
              <a:t> 13 female judges in Turkey</a:t>
            </a:r>
          </a:p>
          <a:p>
            <a:pPr marL="0" indent="0">
              <a:buNone/>
            </a:pPr>
            <a:r>
              <a:rPr lang="en-US" i="1" dirty="0" smtClean="0"/>
              <a:t>1935 Elections: </a:t>
            </a:r>
            <a:r>
              <a:rPr lang="en-US" dirty="0" smtClean="0"/>
              <a:t>17 women elected into parliament</a:t>
            </a:r>
          </a:p>
          <a:p>
            <a:pPr marL="0" indent="0">
              <a:buNone/>
            </a:pPr>
            <a:r>
              <a:rPr lang="en-US" dirty="0" smtClean="0"/>
              <a:t>These numbers, however, were not maintained, until the 21</a:t>
            </a:r>
            <a:r>
              <a:rPr lang="en-US" baseline="30000" dirty="0" smtClean="0"/>
              <a:t>st</a:t>
            </a:r>
            <a:r>
              <a:rPr lang="en-US" dirty="0" smtClean="0"/>
              <a:t> century saw a resurgent in the presence of women in parliament</a:t>
            </a:r>
          </a:p>
        </p:txBody>
      </p:sp>
    </p:spTree>
    <p:extLst>
      <p:ext uri="{BB962C8B-B14F-4D97-AF65-F5344CB8AC3E}">
        <p14:creationId xmlns:p14="http://schemas.microsoft.com/office/powerpoint/2010/main" val="41256326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
            </a:r>
            <a:br>
              <a:rPr lang="en-AU" dirty="0"/>
            </a:br>
            <a:r>
              <a:rPr lang="en-AU" dirty="0" smtClean="0"/>
              <a:t>Relations with the outside world</a:t>
            </a:r>
            <a:endParaRPr lang="en-US" dirty="0"/>
          </a:p>
        </p:txBody>
      </p:sp>
      <p:sp>
        <p:nvSpPr>
          <p:cNvPr id="3" name="Content Placeholder 2"/>
          <p:cNvSpPr>
            <a:spLocks noGrp="1"/>
          </p:cNvSpPr>
          <p:nvPr>
            <p:ph sz="quarter" idx="1"/>
          </p:nvPr>
        </p:nvSpPr>
        <p:spPr/>
        <p:txBody>
          <a:bodyPr>
            <a:normAutofit/>
          </a:bodyPr>
          <a:lstStyle/>
          <a:p>
            <a:pPr marL="365760" lvl="1" indent="0" fontAlgn="ctr">
              <a:buNone/>
            </a:pPr>
            <a:r>
              <a:rPr lang="en-AU" sz="2800" dirty="0" smtClean="0"/>
              <a:t>Mosul</a:t>
            </a:r>
          </a:p>
          <a:p>
            <a:pPr lvl="2" fontAlgn="ctr"/>
            <a:r>
              <a:rPr lang="en-AU" sz="2400" dirty="0" smtClean="0"/>
              <a:t>Ataturk considered </a:t>
            </a:r>
            <a:r>
              <a:rPr lang="en-AU" sz="2400" dirty="0"/>
              <a:t>the effects of adding Mosul to Turkey </a:t>
            </a:r>
            <a:endParaRPr lang="en-AU" sz="2400" dirty="0" smtClean="0"/>
          </a:p>
          <a:p>
            <a:pPr lvl="2" fontAlgn="ctr"/>
            <a:r>
              <a:rPr lang="en-AU" sz="2400" dirty="0" smtClean="0"/>
              <a:t>Would increase </a:t>
            </a:r>
            <a:r>
              <a:rPr lang="en-AU" sz="2400" dirty="0"/>
              <a:t>the strength of Kurdish ethnic minority </a:t>
            </a:r>
            <a:r>
              <a:rPr lang="en-AU" sz="2400" dirty="0" smtClean="0"/>
              <a:t>– dangerous to </a:t>
            </a:r>
            <a:r>
              <a:rPr lang="en-AU" sz="2400" dirty="0"/>
              <a:t>the newly developed Turkish </a:t>
            </a:r>
            <a:r>
              <a:rPr lang="en-AU" sz="2400" dirty="0" smtClean="0"/>
              <a:t>Republic</a:t>
            </a:r>
          </a:p>
          <a:p>
            <a:pPr lvl="2" fontAlgn="ctr"/>
            <a:endParaRPr lang="en-AU" sz="2400" dirty="0"/>
          </a:p>
          <a:p>
            <a:pPr lvl="1" fontAlgn="ctr"/>
            <a:r>
              <a:rPr lang="en-AU" sz="3200" dirty="0"/>
              <a:t>Signed several treaties with various countries in Western Europe</a:t>
            </a:r>
            <a:endParaRPr lang="en-AU" sz="2800" dirty="0"/>
          </a:p>
          <a:p>
            <a:endParaRPr lang="en-US" sz="3200" dirty="0"/>
          </a:p>
        </p:txBody>
      </p:sp>
    </p:spTree>
    <p:extLst>
      <p:ext uri="{BB962C8B-B14F-4D97-AF65-F5344CB8AC3E}">
        <p14:creationId xmlns:p14="http://schemas.microsoft.com/office/powerpoint/2010/main" val="28801370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Bibliography</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Allaboutturkey.com (2006) </a:t>
            </a:r>
            <a:r>
              <a:rPr lang="en-US" i="1" dirty="0"/>
              <a:t>Ataturk’s reforms - All About Turkey</a:t>
            </a:r>
            <a:r>
              <a:rPr lang="en-US" dirty="0"/>
              <a:t>. [online] Available at: http://www.allaboutturkey.com/reform.htm [Accessed: 22 Aug 2012].</a:t>
            </a:r>
          </a:p>
          <a:p>
            <a:r>
              <a:rPr lang="en-US" dirty="0"/>
              <a:t>Firstworldwar.com (2009) </a:t>
            </a:r>
            <a:r>
              <a:rPr lang="en-US" i="1" dirty="0"/>
              <a:t>First World War.com - Feature Articles - The Armistice</a:t>
            </a:r>
            <a:r>
              <a:rPr lang="en-US" dirty="0"/>
              <a:t>. [online] Available at: http://www.firstworldwar.com/features/armistice.htm [Accessed: 20 Aug 2012].</a:t>
            </a:r>
          </a:p>
          <a:p>
            <a:r>
              <a:rPr lang="en-US" dirty="0"/>
              <a:t>Histclo.com (</a:t>
            </a:r>
            <a:r>
              <a:rPr lang="en-US" dirty="0" err="1"/>
              <a:t>n.d.</a:t>
            </a:r>
            <a:r>
              <a:rPr lang="en-US" dirty="0"/>
              <a:t>) </a:t>
            </a:r>
            <a:r>
              <a:rPr lang="en-US" i="1" dirty="0"/>
              <a:t>World War I -- Turkey Ottoman Empire</a:t>
            </a:r>
            <a:r>
              <a:rPr lang="en-US" dirty="0"/>
              <a:t>. [online] Available at: http://histclo.com/essay/war/ww1/cou/w1c-tur.html [Accessed: 24 Aug 2012].</a:t>
            </a:r>
          </a:p>
          <a:p>
            <a:r>
              <a:rPr lang="en-US" dirty="0"/>
              <a:t>Mtholyoke.edu (2011) </a:t>
            </a:r>
            <a:r>
              <a:rPr lang="en-US" i="1" dirty="0"/>
              <a:t>The Turkish Revolution of 1908-9.</a:t>
            </a:r>
            <a:r>
              <a:rPr lang="en-US" dirty="0"/>
              <a:t>. [online] Available at: https://www.mtholyoke.edu/acad/intrel/boshtml/bos126.htm [Accessed: 22 Aug 2012].</a:t>
            </a:r>
          </a:p>
          <a:p>
            <a:r>
              <a:rPr lang="en-US" dirty="0"/>
              <a:t>Unknown. (2012) [online] Available at: http://sam.gov.tr/wp-content/uploads/2012/01/TURKEY-BETWEEN-EAST-AND-WEST-Book-Review.pdf [Accessed: 22 Aug 2012].</a:t>
            </a:r>
          </a:p>
          <a:p>
            <a:endParaRPr lang="en-US" dirty="0"/>
          </a:p>
        </p:txBody>
      </p:sp>
    </p:spTree>
    <p:extLst>
      <p:ext uri="{BB962C8B-B14F-4D97-AF65-F5344CB8AC3E}">
        <p14:creationId xmlns:p14="http://schemas.microsoft.com/office/powerpoint/2010/main" val="4184964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US" dirty="0"/>
          </a:p>
        </p:txBody>
      </p:sp>
      <p:sp>
        <p:nvSpPr>
          <p:cNvPr id="3" name="Content Placeholder 2"/>
          <p:cNvSpPr>
            <a:spLocks noGrp="1"/>
          </p:cNvSpPr>
          <p:nvPr>
            <p:ph sz="quarter" idx="1"/>
          </p:nvPr>
        </p:nvSpPr>
        <p:spPr>
          <a:xfrm>
            <a:off x="323528" y="1772816"/>
            <a:ext cx="7467600" cy="4873752"/>
          </a:xfrm>
        </p:spPr>
        <p:txBody>
          <a:bodyPr>
            <a:normAutofit fontScale="92500" lnSpcReduction="10000"/>
          </a:bodyPr>
          <a:lstStyle/>
          <a:p>
            <a:pPr fontAlgn="ctr"/>
            <a:r>
              <a:rPr lang="en-AU" dirty="0"/>
              <a:t>Turkey wanted to emerge from war </a:t>
            </a:r>
            <a:endParaRPr lang="en-AU" dirty="0" smtClean="0"/>
          </a:p>
          <a:p>
            <a:pPr marL="0" indent="0" fontAlgn="ctr">
              <a:buNone/>
            </a:pPr>
            <a:r>
              <a:rPr lang="en-AU" dirty="0" smtClean="0"/>
              <a:t>with </a:t>
            </a:r>
            <a:r>
              <a:rPr lang="en-AU" dirty="0"/>
              <a:t>pride and rebuild as a modern state</a:t>
            </a:r>
          </a:p>
          <a:p>
            <a:pPr lvl="1" fontAlgn="ctr"/>
            <a:endParaRPr lang="en-AU" dirty="0" smtClean="0"/>
          </a:p>
          <a:p>
            <a:pPr lvl="1" fontAlgn="ctr"/>
            <a:endParaRPr lang="en-AU" dirty="0"/>
          </a:p>
          <a:p>
            <a:pPr fontAlgn="ctr"/>
            <a:r>
              <a:rPr lang="en-AU" dirty="0" smtClean="0"/>
              <a:t>Ataturk- </a:t>
            </a:r>
            <a:r>
              <a:rPr lang="en-AU" dirty="0"/>
              <a:t>Father of the Turks (1881-1938) was a part of the Young Turk Revolution</a:t>
            </a:r>
          </a:p>
          <a:p>
            <a:pPr lvl="1" fontAlgn="ctr"/>
            <a:r>
              <a:rPr lang="en-AU" sz="2400" dirty="0" smtClean="0"/>
              <a:t>Overthrow </a:t>
            </a:r>
            <a:r>
              <a:rPr lang="en-AU" sz="2400" dirty="0"/>
              <a:t>of the Sultan's autocratic power by the Turks, limiting </a:t>
            </a:r>
            <a:r>
              <a:rPr lang="en-AU" sz="2400" dirty="0" smtClean="0"/>
              <a:t>power </a:t>
            </a:r>
            <a:r>
              <a:rPr lang="en-AU" sz="2400" dirty="0"/>
              <a:t>to restore the Parliament and the </a:t>
            </a:r>
            <a:r>
              <a:rPr lang="en-AU" sz="2400" dirty="0" smtClean="0"/>
              <a:t>constitution</a:t>
            </a:r>
          </a:p>
          <a:p>
            <a:pPr lvl="1" fontAlgn="ctr"/>
            <a:endParaRPr lang="en-AU" dirty="0"/>
          </a:p>
          <a:p>
            <a:pPr fontAlgn="ctr"/>
            <a:r>
              <a:rPr lang="en-AU" dirty="0"/>
              <a:t>Served in Gallipoli campaign in WWI </a:t>
            </a:r>
            <a:endParaRPr lang="en-AU" dirty="0" smtClean="0"/>
          </a:p>
          <a:p>
            <a:pPr fontAlgn="ctr"/>
            <a:endParaRPr lang="en-AU" dirty="0"/>
          </a:p>
          <a:p>
            <a:pPr fontAlgn="ctr"/>
            <a:r>
              <a:rPr lang="en-AU" dirty="0"/>
              <a:t>Emerged as ideal candidate to lead 'modern Turkey'</a:t>
            </a:r>
          </a:p>
          <a:p>
            <a:endParaRPr lang="en-US" dirty="0"/>
          </a:p>
        </p:txBody>
      </p:sp>
    </p:spTree>
    <p:extLst>
      <p:ext uri="{BB962C8B-B14F-4D97-AF65-F5344CB8AC3E}">
        <p14:creationId xmlns:p14="http://schemas.microsoft.com/office/powerpoint/2010/main" val="1973176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Objective</a:t>
            </a:r>
            <a:endParaRPr lang="en-US" dirty="0"/>
          </a:p>
        </p:txBody>
      </p:sp>
      <p:sp>
        <p:nvSpPr>
          <p:cNvPr id="3" name="Content Placeholder 2"/>
          <p:cNvSpPr>
            <a:spLocks noGrp="1"/>
          </p:cNvSpPr>
          <p:nvPr>
            <p:ph sz="quarter" idx="1"/>
          </p:nvPr>
        </p:nvSpPr>
        <p:spPr>
          <a:xfrm>
            <a:off x="323528" y="2132856"/>
            <a:ext cx="7467600" cy="4873752"/>
          </a:xfrm>
        </p:spPr>
        <p:txBody>
          <a:bodyPr/>
          <a:lstStyle/>
          <a:p>
            <a:pPr fontAlgn="ctr"/>
            <a:r>
              <a:rPr lang="en-AU" dirty="0" smtClean="0"/>
              <a:t>Clear foreign troops</a:t>
            </a:r>
          </a:p>
          <a:p>
            <a:pPr fontAlgn="ctr"/>
            <a:endParaRPr lang="en-AU" dirty="0" smtClean="0"/>
          </a:p>
          <a:p>
            <a:pPr fontAlgn="ctr"/>
            <a:r>
              <a:rPr lang="en-AU" dirty="0" smtClean="0"/>
              <a:t>Reverse </a:t>
            </a:r>
            <a:r>
              <a:rPr lang="en-AU" dirty="0"/>
              <a:t>the Treaty of Sevres </a:t>
            </a:r>
            <a:endParaRPr lang="en-AU" dirty="0" smtClean="0"/>
          </a:p>
          <a:p>
            <a:pPr fontAlgn="ctr"/>
            <a:endParaRPr lang="en-AU" dirty="0" smtClean="0"/>
          </a:p>
          <a:p>
            <a:pPr fontAlgn="ctr"/>
            <a:r>
              <a:rPr lang="en-AU" dirty="0" smtClean="0"/>
              <a:t>Restore </a:t>
            </a:r>
            <a:r>
              <a:rPr lang="en-AU" dirty="0"/>
              <a:t>authority in Anatolia</a:t>
            </a:r>
          </a:p>
          <a:p>
            <a:pPr lvl="1" fontAlgn="ctr"/>
            <a:r>
              <a:rPr lang="en-AU" sz="2400" dirty="0"/>
              <a:t>TOS formally ended the WWI for the Ottoman Empire in 1920</a:t>
            </a:r>
            <a:endParaRPr lang="en-AU" dirty="0"/>
          </a:p>
          <a:p>
            <a:pPr lvl="1" fontAlgn="ctr"/>
            <a:r>
              <a:rPr lang="en-AU" sz="2400" dirty="0"/>
              <a:t>Between the Entente (Allies), Associated Powers (including US, Portugal, Japan and the Ottoman Empire</a:t>
            </a:r>
            <a:endParaRPr lang="en-AU" dirty="0"/>
          </a:p>
          <a:p>
            <a:endParaRPr lang="en-US" dirty="0"/>
          </a:p>
        </p:txBody>
      </p:sp>
      <p:pic>
        <p:nvPicPr>
          <p:cNvPr id="4" name="Picture 2" descr="http://upload.wikimedia.org/wikipedia/commons/thumb/6/6a/MustafaKemalAtaturk.jpg/250px-MustafaKemalAtatur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1851"/>
            <a:ext cx="2381250" cy="2981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070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Establishment of Modern Turkey</a:t>
            </a:r>
            <a:endParaRPr lang="en-US" dirty="0"/>
          </a:p>
        </p:txBody>
      </p:sp>
      <p:sp>
        <p:nvSpPr>
          <p:cNvPr id="3" name="Content Placeholder 2"/>
          <p:cNvSpPr>
            <a:spLocks noGrp="1"/>
          </p:cNvSpPr>
          <p:nvPr>
            <p:ph idx="1"/>
          </p:nvPr>
        </p:nvSpPr>
        <p:spPr>
          <a:xfrm>
            <a:off x="457200" y="1600200"/>
            <a:ext cx="4343400" cy="4800600"/>
          </a:xfrm>
        </p:spPr>
        <p:txBody>
          <a:bodyPr>
            <a:normAutofit fontScale="85000" lnSpcReduction="20000"/>
          </a:bodyPr>
          <a:lstStyle/>
          <a:p>
            <a:r>
              <a:rPr lang="en-US" dirty="0" smtClean="0"/>
              <a:t>Mustafa Kemal (1881- 1938), later known as the ‘Ataturk’, began his career in the military, fighting as part of the Young Turks revolution, later </a:t>
            </a:r>
            <a:r>
              <a:rPr lang="en-US" dirty="0"/>
              <a:t>t</a:t>
            </a:r>
            <a:r>
              <a:rPr lang="en-US" dirty="0" smtClean="0"/>
              <a:t>he Gallipoli campaign</a:t>
            </a:r>
          </a:p>
          <a:p>
            <a:r>
              <a:rPr lang="en-US" dirty="0" smtClean="0"/>
              <a:t>Sultanate: Ottoman system of government</a:t>
            </a:r>
          </a:p>
          <a:p>
            <a:r>
              <a:rPr lang="en-US" dirty="0" smtClean="0"/>
              <a:t>Was considered outdated and weak by Kemal, who sought to dismantle it. </a:t>
            </a:r>
          </a:p>
          <a:p>
            <a:r>
              <a:rPr lang="en-US" dirty="0" smtClean="0"/>
              <a:t>He aimed to replace the Sultanate with a Republic, however most Turks had strong loyalty to their sultan and the sultanate system</a:t>
            </a:r>
          </a:p>
          <a:p>
            <a:r>
              <a:rPr lang="en-US" dirty="0" smtClean="0"/>
              <a:t>With this in mind he was very subtle in his tactics</a:t>
            </a:r>
          </a:p>
          <a:p>
            <a:endParaRPr lang="en-US" dirty="0"/>
          </a:p>
        </p:txBody>
      </p:sp>
      <p:pic>
        <p:nvPicPr>
          <p:cNvPr id="3074" name="Picture 2" descr="https://encrypted-tbn1.google.com/images?q=tbn:ANd9GcQ5PUbCxfiK6UaTvA2xl8vUgYSw287CrVLEt4zPxsqxLLzo8cf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628800"/>
            <a:ext cx="339378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027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t>Mustafa Kemal and the Republic</a:t>
            </a:r>
            <a:endParaRPr lang="en-US" dirty="0"/>
          </a:p>
        </p:txBody>
      </p:sp>
      <p:sp>
        <p:nvSpPr>
          <p:cNvPr id="3" name="Content Placeholder 2"/>
          <p:cNvSpPr>
            <a:spLocks noGrp="1"/>
          </p:cNvSpPr>
          <p:nvPr>
            <p:ph idx="1"/>
          </p:nvPr>
        </p:nvSpPr>
        <p:spPr>
          <a:xfrm>
            <a:off x="914400" y="1524000"/>
            <a:ext cx="6705600" cy="4754563"/>
          </a:xfrm>
        </p:spPr>
        <p:txBody>
          <a:bodyPr>
            <a:noAutofit/>
          </a:bodyPr>
          <a:lstStyle/>
          <a:p>
            <a:pPr marL="0" indent="0">
              <a:buNone/>
            </a:pPr>
            <a:r>
              <a:rPr lang="en-US" sz="2400" i="1" dirty="0" smtClean="0"/>
              <a:t>1920: </a:t>
            </a:r>
            <a:r>
              <a:rPr lang="en-US" sz="2400" dirty="0" smtClean="0"/>
              <a:t>Establishes power in the city of Ankara instead of the Ottoman capital of Istanbul. A dual power exists for two years between the two.. He sought to show that the Ottoman empire was too dependent on the West and lacking in legitimacy.</a:t>
            </a:r>
          </a:p>
          <a:p>
            <a:pPr marL="0" indent="0">
              <a:buNone/>
            </a:pPr>
            <a:r>
              <a:rPr lang="en-US" sz="2400" dirty="0" smtClean="0"/>
              <a:t>In </a:t>
            </a:r>
            <a:r>
              <a:rPr lang="en-US" sz="2400" i="1" dirty="0" smtClean="0"/>
              <a:t>January of 1920 </a:t>
            </a:r>
            <a:r>
              <a:rPr lang="en-US" sz="2400" dirty="0" smtClean="0"/>
              <a:t>the Ottoman Parliament adopted a pact wherein they stated that ‘Turkey’s boundaries were the areas inhabited by Ottoman Muslim majority’. This was considered a highly nationalist message, and once published, British, French and Italian troops occupied Istanbul. This showed that Istanbul was at the mercy of foreign government</a:t>
            </a:r>
          </a:p>
          <a:p>
            <a:pPr marL="0" indent="0">
              <a:buNone/>
            </a:pPr>
            <a:endParaRPr lang="en-US" sz="2400" dirty="0"/>
          </a:p>
        </p:txBody>
      </p:sp>
    </p:spTree>
    <p:extLst>
      <p:ext uri="{BB962C8B-B14F-4D97-AF65-F5344CB8AC3E}">
        <p14:creationId xmlns:p14="http://schemas.microsoft.com/office/powerpoint/2010/main" val="2575572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from Sultanate to Republic</a:t>
            </a:r>
            <a:endParaRPr lang="en-US" dirty="0"/>
          </a:p>
        </p:txBody>
      </p:sp>
      <p:sp>
        <p:nvSpPr>
          <p:cNvPr id="3" name="Content Placeholder 2"/>
          <p:cNvSpPr>
            <a:spLocks noGrp="1"/>
          </p:cNvSpPr>
          <p:nvPr>
            <p:ph idx="1"/>
          </p:nvPr>
        </p:nvSpPr>
        <p:spPr>
          <a:xfrm>
            <a:off x="228600" y="1600200"/>
            <a:ext cx="4876800" cy="4953000"/>
          </a:xfrm>
        </p:spPr>
        <p:txBody>
          <a:bodyPr>
            <a:normAutofit fontScale="92500" lnSpcReduction="20000"/>
          </a:bodyPr>
          <a:lstStyle/>
          <a:p>
            <a:r>
              <a:rPr lang="en-US" dirty="0" smtClean="0"/>
              <a:t>The Grand National Assembly in Ankara presented to the people of Turkey, and with the current political situation in mind, the people voted to make the alternative seat of power legitimate.</a:t>
            </a:r>
          </a:p>
          <a:p>
            <a:pPr marL="0" indent="0">
              <a:buNone/>
            </a:pPr>
            <a:r>
              <a:rPr lang="en-US" i="1" dirty="0" smtClean="0"/>
              <a:t>23 April, 1920: </a:t>
            </a:r>
            <a:r>
              <a:rPr lang="en-US" dirty="0" smtClean="0"/>
              <a:t>Grand National Assembly makes Mustafa Kemal president</a:t>
            </a:r>
          </a:p>
          <a:p>
            <a:pPr marL="0" indent="0">
              <a:buNone/>
            </a:pPr>
            <a:r>
              <a:rPr lang="en-US" i="1" dirty="0" smtClean="0"/>
              <a:t>1 November, 1922</a:t>
            </a:r>
            <a:r>
              <a:rPr lang="en-US" dirty="0" smtClean="0"/>
              <a:t>: Grand National Assembly passes a law abolishing the sultanate for good</a:t>
            </a:r>
          </a:p>
          <a:p>
            <a:pPr marL="0" indent="0">
              <a:buNone/>
            </a:pPr>
            <a:r>
              <a:rPr lang="en-US" i="1" dirty="0" smtClean="0"/>
              <a:t>29 October, 1923: </a:t>
            </a:r>
            <a:r>
              <a:rPr lang="en-US" dirty="0" smtClean="0"/>
              <a:t>Signing of Treaty of Lausanne, Turkey is officially proclaimed a Republic</a:t>
            </a:r>
            <a:endParaRPr lang="en-US" i="1" dirty="0"/>
          </a:p>
        </p:txBody>
      </p:sp>
      <p:sp>
        <p:nvSpPr>
          <p:cNvPr id="4" name="AutoShape 2"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0"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2"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4"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6"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18"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20"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22" descr="data:image/jpeg;base64,/9j/4AAQSkZJRgABAQAAAQABAAD/2wCEAAkGBhMSERQTEhQWFRUTGB4ZGRgXGBkaHhscGhgZHR4eGR4aICYfHRomHB0cHy8iJScpLi0uHB4xNTMqNSctLCoBCQoKBQUFDQUFDSkYEhgpKSkpKSkpKSkpKSkpKSkpKSkpKSkpKSkpKSkpKSkpKSkpKSkpKSkpKSkpKSkpKSkpKf/AABEIAHoAsAMBIgACEQEDEQH/xAAcAAACAgMBAQAAAAAAAAAAAAAFBgQHAgMIAQD/xAA9EAACAgAFAgQEAwYFAwUBAAABAgMRAAQSITEFQQYTIlEHMmFxQoGRFCNSobHBYnKC0fAksuEVM0PS8Qj/xAAUAQEAAAAAAAAAAAAAAAAAAAAA/8QAFBEBAAAAAAAAAAAAAAAAAAAAAP/aAAwDAQACEQMRAD8Au9XB4OPbxS/h3xpm305SBkR5nciR99A3djvyx1ChW1HmsFOs+KeodM8pp5osyjsE0aabcmjqABv60ftgLUvHt4rcfFQrEloGlLlW7ChX8J2Y6hVXiZlPiemtRNGUBJ9QOqhvyPfjjsbwDpnULRsFbSxU0aDVtyQeRinsjE0siJGDrJAAF83yT2qrP0GCvXfHplkjeEsgXUAh3smhbAGjYJAFbUebGN3w/wCimSVJg3ohvuLJK0oIrbYkm/yu8Axdf8PlstqCAyoS50E7l6MhGr3O4H0HfBfw5mzLl43N7jkgC62sAfhPbvWCEqWKsj7ff64G+Hcu8eXVZLLAtff8RqvcV3+uAL4+xHy+fSTWFNmNirDcUR73+uNi5hSSAQSORYsff25GAzJx8GHOIkWfWRyqG9HzbHuWAF8cq2NkgsMtlbBpgRYvbb6j+2AkXjFnH3+2NPm16fmIHJIBPb/m1YXur+JJo5/KjhLCrLWPSDtq9Wxo3S96IsYBhM+/Dfpjcr7DtfY84S08XTIEDws4GkebQ9RI3tU3U3Yvcfa8Ngm2U0RqAIB5s9j9awErHhONMc99gPz+tY9dySAPz/2wG3UMfFsAPEPX2ypX0hg527UFI1b9zpNj2o84oRs8VecDcIjAXuSA6qLO9mq74Dpq8YzShQWJoDknFafD7xYsPT4wVLErIw53fzpBpP5BON9zh9zBZ4gGUKX02pN16hYsfS8Bzz0VxDKfN9aua1RyNGyE2NQdRsDej0k7nvtgn4iz0RFtHMminIkldyFUiNGVXJVNTgHV+LVV/McIPh3rpjzOWeSRljizEcjAWQKkUsxHc1f1wZ8ddfhciDLKETzpZ30qq20jnywwUAExx2Afw+Yy71ZAmt6gFLHT9qpT2o76q+n0vGE+YNbWGoJY3HqIJ3G1dvtXbCNl+pyIKRnAI3UH09+3BH/nDfkcw0iBiwUHcKAVu1Fkke29d/sBWAJxudfIK73XIPBHvv8AfsMW78MpP+mK6TtI9sfcBP8Aev8AScVBEp08Bhz6QSb9htfbtQ3O3tdHw2yxTp8TG/3tyAcUGPp/kAfzwDLO1KTV0OPfCg88E7s80UkwJYxlbIVFXj0sOaLcbkjc7U3yPQJbYDkkjYffFWZGOT9nXy0fMxSsYkdGhBJjcgCnKr5ZVQUI3AFEVyH3XZmjzAljLor1p1FgQFAHqDerlhV/xfmBOQ69LG7SK5BkLaj2Oo73fJsnf7+2CXU87BJlJ4y//WZWR28oMCC7soYrwZEW6YiiCjcAgnVlegNLmcvCWhdH1BnhidCgRGKglxocGj6q1WSbO2AO+CepPpzBBjDKBI7PrNi5K2XsKbf7DvY19T+Is65r9nhhWRgo3KugJcjSF1C3A2/hBN+27HkvCnkwPFG7anR7c7As1BSQOy8V7E++KpzGQzGySTkaWKgFGIRiSTW5Mg9IBrcECr5APPRvFufmnaPyISNNlwGGgFbUNbX6ieOQSbG2NfjjpMshhabRIqgqAmxL7sA19mClb7G6FmsAuh9SXIvIXeZ3aEtpZREURG1EsRdWQFFA6i21UWx7B8SjmpBFnI4lgZXJVNWzKhdCWJsEFTRGnc/QYDPoXSAmegWOo23cxuxKqPVSgH5+wGoatgdiNrInGao6WhujXpb2Pcn37/yxUnU/FcMS5ZMsijaLMTsSzF5qV1QuSW9BvvsSBtRBdegfFbKy0s4/Z3AJ3opSgk0w3GwOxAO3fuGXUfGxhfS+Yg1KvrVY3bS5IGg09Xz3vavvI6F4lkzbOYZYWCKuq4pAwOpgAVuwpF7gtupqt8VtDOmWzTSZKN84rqwRpVFU+onZ9JOysA5rVbAgnl18CdDCZaZ3Q5ajT+qzpVEPrINAqNY0jjWe94DT8QppWEUUwicOpYEI60bUFTqY88jazVbDmth0VmZwrxlA2karLAEH8IN+nb1Vp3F1hg8VfEZJIP2eBWfZP3szsvqQfMiLZF3vqIsGiOMYeBOltPDE/mR/vmlSaRr1xLEAxZGJ06jY02vpFbihgJHhHpo82NFXbUus6CdI1KafSNrCsdz3/wAOLbzsgVYVBIZnQAMbJ33veia5598UL0vxv5cko8u8vJKZAitobSWB9J+XcKpojayAR2tbo3iGLqMiNl39Mem0ag0ZBvdSN9S2tqSKU79sByyDiZ0zPJHMkksYmVTZRmID+wYjfTdWO4sbXiFj7ATM3OsszMiLErsSETUVUHsNRJoYt34b/D79ryglDxqY3eOirHijV6uDd1RxTMd2K/ljon4H5gr0+QWoJzJA1GttEV17nevucBJg+EsiHadNz/C38qbY7Cvt9cGIesp02H9nlE04y6F5JVT0IpJKhixHbgC+MOLyAAkmgN7O22Ke+K/iXLzZWZ8vIppY4ySSNWpiyiIfioK5JoDg3scAm+IPHc2bZjK/p2qME6ANyAFumIvk7nnbYCFH4wkWHylkAMcvnRbWQ7BRqBo0VosOL1uL4tIOZOonufYfrhi8IdXiy8vmumtwCYwarXZ3P2BsfXfehQeZ7qDeYfPL+pi7mgWJb1E0SvLGySRySPq6/DP4kLDKf2qSWVQtoP8A3CpbZmtjdBVUVv8AMeKNhc/0cZqOTOqFiUuqGM3szUAVLchibrtvztQbxB0xcpnzGQVh1AFqJFClm8s1uFfzFtb+Wu2Av3rXxBqBpMuAVCahIwK2CARpQiwbIHroC7puMU517MtN5jjl2YkanO7eq9VrvVngKSOMEPHmf8tCqlgshutRK0rDbfgMNOmrry+97JOT6ztTW2vZwAo1KTZF0TYHB3KncdwQN9BkYvmIE9cjwFFs8sZ4CBf1qsSvEnRRDDBmI2VoMwXVLY2fLLjVR/CwXWd/RrUdsLXQ+umDM+cCflk5vfWjgDbjcj5SK7EVeDHiOVjlYvMdmYMmhVYGNVfKxPSodxvpFCl9LXZogIOsmMy2NCsEJ1ANqZSRQ+aqU2R9MDH6qS3AoUKPH+/0xqzEyeWtazLbaySpXT6dGmvUD893/hrg4hV39+P6YC1c34sGlTCIlGWjCrFmoyPNVmWQadLUrIdOlL3GpgTwC/XfiFGnTJsnfmSyGvNRQscgd9UhQFiwAW1BIGoUe+KufrQaKFVBEsQCl9qZQSVBA3tTpAPtseBgf1HqLSab7X/P++2AzbqRPJve7/P9PfBroni6SHLZmBKInXTf4lshW01zqjtSPaj23VMSMrn3jDeW7JqFNpJFi7o19cAb6OsMok87NLlyq2NSO2u9VgaOGutjsb5FG2H4Q9ZrqkKNxKShHa93X9GUYry8ZwTsjBkJVlNhlJBBHcEbg4DZkAvmLrFr3G/ttx9caZFonBfPdIMATVqslS9pWg/Tffn2o4wnhDRmvmQ39weR+W5wAyO+2Li+HXWBFl8spj1KGkldRtZZxpY7XsEBAHtZNcIjeAMwMiucBiKuuvQHqQLdA6WqwT/DZwanzJhzDZHQugTCKxI6qVDGOzuOGtibA5sUcBZXjX4oR/srxQkM8scitQPosqAQeD6Swsd6I43pDr/VRJGgB+amNbgbce1i8Ec4DMJGANTNSEChpPzEA9hRI+n0wE69LZj/AMp/7iPt27fy4wArG9KKEtditNffcH223/L640rj03xgJkHVJPSrMzKvyqW2BO1gGxdbcYOdHz0mdnhys0spy7MDoLlqEamgpbddgRfazt2wrYYPC/VxHmDI27tWkAAWS4sChS2LH0wBb4kMFlWNTtpBq1oWeEAAKigLvcmvbALquSKyiOIAkIqtuu7rGC/sNjYv3B3OC/igq/VmUspSJ1UtvRESDWRf1Vq33vbC+c8wkLlVZixYq41CySTan63gISNvftgz1Lqsz5eMNIhjJoRKRqDRRpGHddytoQAeDTUBWAdY9DbYCdnZ38qFWZCtMyBdBZdTkN5lDUCStgN2ojY4jqrMLAJCDcgcDVyT23IFn3xq5wY6l4fzeTjDSxyRRzirv0tvelipIsEXoaiCONsBHhiaKZon9DKWRjWrSVJDEabN7HcH+WIOYQhmBNkEgn3IONs+Y1OWAC2SQqggLqN0u+yi6G+IxOA8xkqmr9v74xxkvt74Bx+GXgtOoZh/PLJl4IzJLIp01sdI1EELwW+yNiN8RPCKZDNeVDIZImUMjGr35BIADEbbj34GBfTevZjKrPFG5RZ10SrVhhfBB/MWN6JHBwR6/wBRlmzUpYo3lw+WDJXqiRAEYXt5pXS1rVncDfAE/GebAUgVvtz/AG0n+owroSosGidxv9BsNvrg54jycuZk0wRSSaQXIjVnpSQNRCg0Lvf3OIEXT2tAykGtLA2CD3FHe/8AxgCfQvEk79QyCsykQyQxx6kFAagqkjuQGv8AL33x0fP4beWGaKZoSZY3TXHDpYF1Klt2N8k1teOefB/gXNZrNq+XS1hkjLOSqqp1BhybOy3sD24vHUoOAUPEXSIcvk4x8phURIRsG1LoOoDY+nUbPB4xTHUOl5eSQvPEbnlEYl8zSqVpLXoBHm6DfrJoEMV5GL0+IOSMvTswoBJCh9uaRgxr66QcVP1aUSdAiiTeSLNMihe+uOVxtz6kax9TWApzV/P/AJtjDHxx9gMmrau/8seDH2JsvTSMuk9n1yPGRXBRI2H66z+mAOP12GbJOkqp+1Fi7TOpeSVtaEev8I06wR39J7nGPgl4jM6ziEl00xtOQEVmkTUxJpbEesgt/XAXP9HkhWFmqp4xKtX8pZ13+tocRVsYCV1yVGzExiVUjMjFFTgLqOkDc8CsQcZNjHAbcvNoZXABKkGmAYGjdEHYj6HnD34r8VvPl5FZmiLGO4A+oFXTVbkmybXUe9svy72gAXhk8WZIPPI8DrNHFDAXdCKH7qKM8mzT0DQ2Jo1gFvVhz8EeJYYI5Y5VjHmAguYgz9j6WYFR32ri+SRSXjJATsP0wG/Kx23+UFu/A3+uN4zBEiszFbFW1NpHYnbjvsLx9lcuSyJp/wAR3qxpu/8Azjf1LKEhSOWJ79uQdxtdNXvVjjAQs7CoIKyawb7EH879zf6YcNUWYyEkWhBmEiSfWU9TKgIYB7FHSQAtGxH7kUtQQjy2F3uw5G9VXF32O3vhn8P+Cc3mstHNDLHAYjpqWUxFj6mR0sURpcgH/N2wFt/BnoTxR5maQkmR1jUk/hiUn8yGkZSe5XCH8UMmE6nmN9nKvXPzRqD/AHxevRuneRDHEPwLvtVsd2PflrNX3xTnxdirqDsePJjJ/KxgGv4JQf8AT5l/eYD8lijO/wDqZsWSMV58FpB+yT/Sevz8qLFh4CH1UnyZKTzCVI0WAGsVRJ4GKjl8L5lIZHeFjbpIEUaBGIopVAZ2IBBDAFuRv9Di5hjCSqNi9uK/5eA4z6/kPJzEketZKPzrVHUA21Ejv2JGB+Lf/wD6A8K+XPHnE+WcaHFCg6KKP+pAfzU++KgOAmZPIs4Z1FrHpvj8Z0jbvvht6z4ckHRunzLGxUnMSOwFhQXiVS9Da6ABJ34wI6QpGSnIolpoAEolmAWdzprfYhb+4+2LP/8AQs8egxwsjAadWm9lUS6gH3taWjdduwvATMl8HxmochMJ/T5UJkFblAinSld9zueLO25xSvUsg0bSKworI4PtasVoe24/5WL68PeJpsplIICyMIowpZlbkDtRFgcXya4xTnjqQftWZNKC8xah2Z/U4332YkfqMAI63k1j8jSK1wI53J9TarO/HHGBmDPiSQE5ej8uWiG9c6TfH1OA2A+w7eD+lF+m9WmPyxwInblp0fb7CP8AnhOy8Jc6RVn3IHYnviz/AAPmJP8A0TMxqgZJJJI3VVLszvEhj2UFuRQ7AjcjAVZW9YM+DM2sXUMq8gJVJ0LAXdawNq3JHNDmsQ850uSCbypkeJgRYkQhgDuCV543wV8IdMWXqmXi1AoZxbEFQURtRNHcWq9998BEmniV/R6glrvYDgWAa2IvYlTjDqHVC6he9hrv2BA42FXsOwHveDXxR6CuW6hKYqMM5MsZUgimJ1LtsNL6lr2rCiMAZ6YSY3r8RYD7lVX+4x1F02FIc9LEgCqctCwVRQ/dyTo1AbcFP5Y5l8NZRpJIox+OZdueXRfv8xH5A4vnqGSzsOby9zCSR4pkB+UmmietRFC9JNfccYB/LKACxGw5O364pf4ty+ZmIypViYQrFQQAPNcAix6idVADnfsdnA9PkzBuKF1RiCzzSMSwI/xWK7+kHtvRwuePsl+yrC+syS0wIUMVBChqBHqvfa6B+nYJHw/6suTgzBoMXlsAsa2RQbNH8Rr8sNGU8bM3/wAaFbAtS21qx3NUSKoj2s4AeEumqYYmnfQACzq7aZGLlmGpF+W9q3vTWww1E5BTsquR2ALUDv32H54Ap0bqvnpq0Mg2I1Vvd8fbEuWQKe9n2F8b/wB8Ac54kIPpVBfdzuAAeQP0+/vgVP4mnIZfStA2qK9g7bE70bvcV39rABPjhnInybIXS03FFiVkDUBQ9IJBcWd99qAJxzqy4t/xl0SaZIVjjHzs17k3xqYVRAN3Q7jffCH4p6AYZggUgLEnzbHZBqJvj1BvttgG34cuIsrqsgyOx9N3QAXngC1P139q1Wj0LrmUSRVjy8uplovauSGrdlQ9yo4X9N8LXg7osKZeBJ2KqqhfQrEuWvUQSKCktzVmlPtVldPnysSgRNEooVRUXQA39zx/K8BEz3TZ/wB4FaOOBbZUjWnYgEm2KlUs/wAK2K53xzR416O+XneJ4yhDHSGbWdHIYsNn1c6gN6PtQ6y/a0NEMpB4OoflirvGHgJ8/nZWmnhhgJWm1gk7BR6Nv3gNiyaOoVgKV8SZIpJELseTFupv/wCME/zsfkfbAyTIOpIcFKJB1CtwLojm+P1x0B1fwuqSeWIg8ahAjMiuPLQe+ljd6jqNbmrGKrn6UBFLKUbWqHzXJ1AvLKnGwoqtluaZwO4wC94f6aZsxFHpZtbaaWrJIOwvk/Tvi2Oi+Es5kMtXlyAN62YHuyqKkVT6KGn5r3BOE/wB4dbMZ6ONRYAcWboeg2LAN7bfc46N8P8ASGy8CxtIZGF2d+/Ze4H0N8n7YDmD4iZqV82HkJP7mPQar0hdt6F1uL9weavG34drCc/qmJVFUm6D7kqpJsg8MTYsj2PGLn8WfCWPNZo5j5tVWrOVqv4dKm176TzfOK+l+HcuVzzU1AG1H8aNex9gbAAJsUQeLwG74mdAAyKyx5iGdI5bJA0yC/3ZOkmypIW+O1CheKt/YXpGKkCQEoSD6tJo6feiCL+hxZHjDphaKMH94PNBcJSlgsbMQGO16Q/Y7gbGwMROqdJaPpscehbQj10A3rZnIPB/w3XNiz2AP4TnMWZyzABmWYSHvehmKqCN96Y/piyeseJVmly0rkrchBUsNAEkcqko7WVGyggitjX0Xfhv4cjkzMcZPyRSSM1MKatKkXV1qBrjtvho6/0FIiiQs0sgdCfQwqnvUCAW+UsAOaBPAoAYE9ALbAKwFE2AW0ldiSFqqrjm6xviUAdl0ijpO9j+OhuAL2B9/esF+oxgF1AAAQUK2HzdsRUFuoO/ynf/ADL/ALn9TgIxiYNY2qxvXIG5+vvx+WNhXRuwOknYXd6qIsKNqKmuarfci92ZUCFyOSRv/qI/ptiDllAC/R//ALYDeyn8IFsbAD/a9vqa523J98RjA+k+mwQGVQQpC2LJNCwu2x53/hxNjcl7JJIO3054xtzSAJsAL3/Pc3973wEGTLspsXpr+JbANcUN2BP2PJ43yz3T4ZKWRImFWA4Ukab+Wx8q3e1fN9DiTk/6SKPys7fbG6NQdQIsHTt98Bp/Zx8tbqKA9yasA9gdjQIvce+NITcWCNQ4vga2BqvVvsaF0KrGeVFkjsFevpXFfbDRGo8o/wCUn+ZwCnLllPABJ3shjyp1VexalrcDuORjcuWS1OqhRcHSH2KmtOkC73O1c1txgpVu33X+cZJ/U405yMBnIAFXVCq/djj9T+p98Bv6TlIUOpZ7+xIFEXuCSPr/AFwO8WdMhmysuXgCxs+9iP0lhuNRAsDUBuLIq6xGha4GJ3IQ0T9Kr9MeZM7oe5isn6+/3wAT4aZWXKSTNmNSIwpRaFSxYWVonbSIyCa1WT2OH9PEUXLWB7kbV73ewr3rC8jElL7sb/TG2OIew3ZBx2sbfbAMUvXIhd6r320Ne1XQq/8A8xhLmsu+0i6qBPrjJ2vfcjsf7e4sBn5CYASSSWcbnsEkIH2sA4xzB2b/ADsPyDmh9hQ/QYCV1LI5HMOoKWQwFx2u9jZgOeAOLF7Vd4heOfA37XA5grWQLU2oYqbDKeNY+oIbgkWTjy9m/wAo/wC8j+mGDJTN5B3Ow23P8WAq74f9A6kkr6opIvQFDuBGBpKkrsNVN6SCBzGRvbYZ814cnr96weqFySCTfYEhXOn5d72I2O+4wUbOPrrW1GRRWo8alH9NsRsqoYOWFkOoF70NZ2H0wH//2Q=="/>
          <p:cNvSpPr>
            <a:spLocks noChangeAspect="1" noChangeArrowheads="1"/>
          </p:cNvSpPr>
          <p:nvPr/>
        </p:nvSpPr>
        <p:spPr bwMode="auto">
          <a:xfrm>
            <a:off x="1679575" y="1379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20" name="Picture 24" descr="https://encrypted-tbn3.google.com/images?q=tbn:ANd9GcTI4mmgszY0CrB54RSMnZyXw58UwiuNcSrlc7ztHxQ2E60EMzH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799" y="1981200"/>
            <a:ext cx="3537769" cy="2450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836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
            </a:r>
            <a:br>
              <a:rPr lang="en-AU" dirty="0"/>
            </a:br>
            <a:r>
              <a:rPr lang="en-AU" dirty="0"/>
              <a:t>Reforms under the Republic</a:t>
            </a:r>
            <a:endParaRPr lang="en-US" dirty="0"/>
          </a:p>
        </p:txBody>
      </p:sp>
      <p:sp>
        <p:nvSpPr>
          <p:cNvPr id="3" name="Content Placeholder 2"/>
          <p:cNvSpPr>
            <a:spLocks noGrp="1"/>
          </p:cNvSpPr>
          <p:nvPr>
            <p:ph sz="quarter" idx="1"/>
          </p:nvPr>
        </p:nvSpPr>
        <p:spPr/>
        <p:txBody>
          <a:bodyPr>
            <a:normAutofit lnSpcReduction="10000"/>
          </a:bodyPr>
          <a:lstStyle/>
          <a:p>
            <a:pPr fontAlgn="ctr"/>
            <a:r>
              <a:rPr lang="en-AU" dirty="0" smtClean="0"/>
              <a:t>Reformism/</a:t>
            </a:r>
            <a:r>
              <a:rPr lang="en-AU" dirty="0" err="1" smtClean="0"/>
              <a:t>revolutionism</a:t>
            </a:r>
            <a:endParaRPr lang="en-AU" dirty="0" smtClean="0"/>
          </a:p>
          <a:p>
            <a:pPr fontAlgn="ctr"/>
            <a:endParaRPr lang="en-AU" dirty="0"/>
          </a:p>
          <a:p>
            <a:pPr fontAlgn="ctr"/>
            <a:r>
              <a:rPr lang="en-AU" dirty="0" smtClean="0"/>
              <a:t>Republicanism</a:t>
            </a:r>
          </a:p>
          <a:p>
            <a:pPr fontAlgn="ctr"/>
            <a:endParaRPr lang="en-AU" dirty="0"/>
          </a:p>
          <a:p>
            <a:pPr fontAlgn="ctr"/>
            <a:r>
              <a:rPr lang="en-AU" dirty="0" smtClean="0"/>
              <a:t>Secularism</a:t>
            </a:r>
          </a:p>
          <a:p>
            <a:pPr fontAlgn="ctr"/>
            <a:endParaRPr lang="en-AU" dirty="0"/>
          </a:p>
          <a:p>
            <a:pPr fontAlgn="ctr"/>
            <a:r>
              <a:rPr lang="en-AU" dirty="0" smtClean="0"/>
              <a:t>Nationalism</a:t>
            </a:r>
          </a:p>
          <a:p>
            <a:pPr fontAlgn="ctr"/>
            <a:endParaRPr lang="en-AU" dirty="0"/>
          </a:p>
          <a:p>
            <a:pPr fontAlgn="ctr"/>
            <a:r>
              <a:rPr lang="en-AU" dirty="0" smtClean="0"/>
              <a:t>Populism</a:t>
            </a:r>
          </a:p>
          <a:p>
            <a:pPr fontAlgn="ctr"/>
            <a:endParaRPr lang="en-AU" dirty="0"/>
          </a:p>
          <a:p>
            <a:pPr fontAlgn="ctr"/>
            <a:r>
              <a:rPr lang="en-AU" dirty="0" err="1"/>
              <a:t>Etatism</a:t>
            </a:r>
            <a:r>
              <a:rPr lang="en-AU" dirty="0"/>
              <a:t>/Statism</a:t>
            </a:r>
          </a:p>
          <a:p>
            <a:endParaRPr lang="en-US" dirty="0"/>
          </a:p>
        </p:txBody>
      </p:sp>
    </p:spTree>
    <p:extLst>
      <p:ext uri="{BB962C8B-B14F-4D97-AF65-F5344CB8AC3E}">
        <p14:creationId xmlns:p14="http://schemas.microsoft.com/office/powerpoint/2010/main" val="3860262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Reformism/ </a:t>
            </a:r>
            <a:r>
              <a:rPr lang="en-AU" dirty="0" err="1" smtClean="0"/>
              <a:t>revolutionalism</a:t>
            </a:r>
            <a:endParaRPr lang="en-US" dirty="0"/>
          </a:p>
        </p:txBody>
      </p:sp>
      <p:sp>
        <p:nvSpPr>
          <p:cNvPr id="3" name="Content Placeholder 2"/>
          <p:cNvSpPr>
            <a:spLocks noGrp="1"/>
          </p:cNvSpPr>
          <p:nvPr>
            <p:ph sz="quarter" idx="1"/>
          </p:nvPr>
        </p:nvSpPr>
        <p:spPr/>
        <p:txBody>
          <a:bodyPr/>
          <a:lstStyle/>
          <a:p>
            <a:pPr fontAlgn="ctr"/>
            <a:r>
              <a:rPr lang="en-AU" dirty="0"/>
              <a:t>Reformism was to reinforce state-controlled, "orderly change" </a:t>
            </a:r>
            <a:endParaRPr lang="en-AU" dirty="0" smtClean="0"/>
          </a:p>
          <a:p>
            <a:pPr fontAlgn="ctr"/>
            <a:endParaRPr lang="en-AU" dirty="0"/>
          </a:p>
          <a:p>
            <a:pPr fontAlgn="ctr"/>
            <a:r>
              <a:rPr lang="en-AU" dirty="0" smtClean="0"/>
              <a:t>‘</a:t>
            </a:r>
            <a:r>
              <a:rPr lang="en-AU" dirty="0" err="1" smtClean="0"/>
              <a:t>Kemalism</a:t>
            </a:r>
            <a:r>
              <a:rPr lang="en-AU" dirty="0" smtClean="0"/>
              <a:t>’ </a:t>
            </a:r>
            <a:r>
              <a:rPr lang="en-AU" dirty="0"/>
              <a:t>was seen as a paternalistic ideology</a:t>
            </a:r>
          </a:p>
          <a:p>
            <a:pPr lvl="1" fontAlgn="ctr"/>
            <a:r>
              <a:rPr lang="en-AU" sz="2400" dirty="0" smtClean="0"/>
              <a:t>Policy which </a:t>
            </a:r>
            <a:r>
              <a:rPr lang="en-AU" sz="2400" dirty="0"/>
              <a:t>governed the people by providing their needs without giving rights and responsibilities</a:t>
            </a:r>
            <a:endParaRPr lang="en-AU" dirty="0"/>
          </a:p>
          <a:p>
            <a:pPr lvl="1" fontAlgn="ctr"/>
            <a:r>
              <a:rPr lang="en-AU" sz="2400" dirty="0"/>
              <a:t>He 'fathered' the Turks, thinking of better life for them</a:t>
            </a:r>
            <a:endParaRPr lang="en-AU" dirty="0"/>
          </a:p>
          <a:p>
            <a:endParaRPr lang="en-US" dirty="0"/>
          </a:p>
        </p:txBody>
      </p:sp>
    </p:spTree>
    <p:extLst>
      <p:ext uri="{BB962C8B-B14F-4D97-AF65-F5344CB8AC3E}">
        <p14:creationId xmlns:p14="http://schemas.microsoft.com/office/powerpoint/2010/main" val="35539229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80</TotalTime>
  <Words>1331</Words>
  <Application>Microsoft Office PowerPoint</Application>
  <PresentationFormat>On-screen Show (4:3)</PresentationFormat>
  <Paragraphs>146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Oriel</vt:lpstr>
      <vt:lpstr>Ataturk and Turkish Republic</vt:lpstr>
      <vt:lpstr>Background</vt:lpstr>
      <vt:lpstr>Background</vt:lpstr>
      <vt:lpstr>Objective</vt:lpstr>
      <vt:lpstr>Establishment of Modern Turkey</vt:lpstr>
      <vt:lpstr>Mustafa Kemal and the Republic</vt:lpstr>
      <vt:lpstr>Change from Sultanate to Republic</vt:lpstr>
      <vt:lpstr> Reforms under the Republic</vt:lpstr>
      <vt:lpstr>Reformism/ revolutionalism</vt:lpstr>
      <vt:lpstr>Reformism/ revolutionalism</vt:lpstr>
      <vt:lpstr>Reformism/ revolutionalism</vt:lpstr>
      <vt:lpstr>Reformism/ revolutionalism</vt:lpstr>
      <vt:lpstr>Reformism/ revolutionalism</vt:lpstr>
      <vt:lpstr>Reforms under the Republic: Republicanism</vt:lpstr>
      <vt:lpstr>Reforms under the Republic: Nationalism </vt:lpstr>
      <vt:lpstr>  Secularism</vt:lpstr>
      <vt:lpstr>Populism</vt:lpstr>
      <vt:lpstr>Reforms Under the Republic: Etatism/ Statism</vt:lpstr>
      <vt:lpstr>KEMALISM in more detail</vt:lpstr>
      <vt:lpstr>TURKIFICATION </vt:lpstr>
      <vt:lpstr>POLICIES</vt:lpstr>
      <vt:lpstr> Relations with the outside world</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Ataturk and Turkish Republic</dc:title>
  <dc:creator>Karina CHEUNG</dc:creator>
  <cp:lastModifiedBy>Brendan Toohey</cp:lastModifiedBy>
  <cp:revision>8</cp:revision>
  <dcterms:created xsi:type="dcterms:W3CDTF">2012-08-27T15:56:16Z</dcterms:created>
  <dcterms:modified xsi:type="dcterms:W3CDTF">2012-08-29T04:01:30Z</dcterms:modified>
</cp:coreProperties>
</file>